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48" r:id="rId2"/>
    <p:sldId id="410" r:id="rId3"/>
    <p:sldId id="431" r:id="rId4"/>
    <p:sldId id="502" r:id="rId5"/>
    <p:sldId id="501" r:id="rId6"/>
    <p:sldId id="487" r:id="rId7"/>
    <p:sldId id="462" r:id="rId8"/>
    <p:sldId id="444" r:id="rId9"/>
    <p:sldId id="505" r:id="rId10"/>
    <p:sldId id="463" r:id="rId11"/>
    <p:sldId id="450" r:id="rId12"/>
    <p:sldId id="504" r:id="rId13"/>
    <p:sldId id="484" r:id="rId14"/>
    <p:sldId id="507" r:id="rId15"/>
    <p:sldId id="508" r:id="rId16"/>
    <p:sldId id="509" r:id="rId17"/>
    <p:sldId id="510" r:id="rId18"/>
    <p:sldId id="511" r:id="rId19"/>
    <p:sldId id="506" r:id="rId20"/>
    <p:sldId id="420" r:id="rId21"/>
    <p:sldId id="489" r:id="rId22"/>
    <p:sldId id="490" r:id="rId23"/>
    <p:sldId id="498" r:id="rId24"/>
    <p:sldId id="494" r:id="rId25"/>
    <p:sldId id="493" r:id="rId26"/>
    <p:sldId id="442" r:id="rId27"/>
    <p:sldId id="310"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72" userDrawn="1">
          <p15:clr>
            <a:srgbClr val="A4A3A4"/>
          </p15:clr>
        </p15:guide>
        <p15:guide id="3" orient="horz" pos="18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C3259"/>
    <a:srgbClr val="C9AE8D"/>
    <a:srgbClr val="9DC3E6"/>
    <a:srgbClr val="F4B183"/>
    <a:srgbClr val="FEFCD3"/>
    <a:srgbClr val="0075D3"/>
    <a:srgbClr val="00C3B6"/>
    <a:srgbClr val="F3C547"/>
    <a:srgbClr val="FC2A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2" autoAdjust="0"/>
    <p:restoredTop sz="94694"/>
  </p:normalViewPr>
  <p:slideViewPr>
    <p:cSldViewPr snapToGrid="0" showGuides="1">
      <p:cViewPr varScale="1">
        <p:scale>
          <a:sx n="101" d="100"/>
          <a:sy n="101" d="100"/>
        </p:scale>
        <p:origin x="232" y="624"/>
      </p:cViewPr>
      <p:guideLst>
        <p:guide pos="3772"/>
        <p:guide orient="horz" pos="1888"/>
      </p:guideLst>
    </p:cSldViewPr>
  </p:slideViewPr>
  <p:notesTextViewPr>
    <p:cViewPr>
      <p:scale>
        <a:sx n="1" d="1"/>
        <a:sy n="1" d="1"/>
      </p:scale>
      <p:origin x="0" y="0"/>
    </p:cViewPr>
  </p:notesTextViewPr>
  <p:notesViewPr>
    <p:cSldViewPr snapToGrid="0">
      <p:cViewPr varScale="1">
        <p:scale>
          <a:sx n="73" d="100"/>
          <a:sy n="73" d="100"/>
        </p:scale>
        <p:origin x="356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2">
                  <a:lumMod val="50000"/>
                </a:schemeClr>
              </a:solidFill>
              <a:ln>
                <a:noFill/>
              </a:ln>
              <a:effectLst/>
            </c:spPr>
            <c:extLst>
              <c:ext xmlns:c16="http://schemas.microsoft.com/office/drawing/2014/chart" uri="{C3380CC4-5D6E-409C-BE32-E72D297353CC}">
                <c16:uniqueId val="{00000001-84AA-E64E-8706-C73BC1C62385}"/>
              </c:ext>
            </c:extLst>
          </c:dPt>
          <c:dPt>
            <c:idx val="1"/>
            <c:bubble3D val="0"/>
            <c:spPr>
              <a:solidFill>
                <a:schemeClr val="accent5">
                  <a:lumMod val="75000"/>
                </a:schemeClr>
              </a:solidFill>
              <a:ln>
                <a:noFill/>
              </a:ln>
              <a:effectLst/>
            </c:spPr>
            <c:extLst>
              <c:ext xmlns:c16="http://schemas.microsoft.com/office/drawing/2014/chart" uri="{C3380CC4-5D6E-409C-BE32-E72D297353CC}">
                <c16:uniqueId val="{00000003-84AA-E64E-8706-C73BC1C62385}"/>
              </c:ext>
            </c:extLst>
          </c:dPt>
          <c:dPt>
            <c:idx val="2"/>
            <c:bubble3D val="0"/>
            <c:spPr>
              <a:solidFill>
                <a:schemeClr val="bg2">
                  <a:lumMod val="50000"/>
                </a:schemeClr>
              </a:solidFill>
              <a:ln>
                <a:noFill/>
              </a:ln>
              <a:effectLst/>
            </c:spPr>
            <c:extLst>
              <c:ext xmlns:c16="http://schemas.microsoft.com/office/drawing/2014/chart" uri="{C3380CC4-5D6E-409C-BE32-E72D297353CC}">
                <c16:uniqueId val="{00000005-84AA-E64E-8706-C73BC1C62385}"/>
              </c:ext>
            </c:extLst>
          </c:dPt>
          <c:dPt>
            <c:idx val="3"/>
            <c:bubble3D val="0"/>
            <c:spPr>
              <a:solidFill>
                <a:schemeClr val="accent5">
                  <a:lumMod val="75000"/>
                </a:schemeClr>
              </a:solidFill>
              <a:ln>
                <a:noFill/>
              </a:ln>
              <a:effectLst/>
            </c:spPr>
            <c:extLst>
              <c:ext xmlns:c16="http://schemas.microsoft.com/office/drawing/2014/chart" uri="{C3380CC4-5D6E-409C-BE32-E72D297353CC}">
                <c16:uniqueId val="{00000007-84AA-E64E-8706-C73BC1C62385}"/>
              </c:ext>
            </c:extLst>
          </c:dPt>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extLst>
            <c:ext xmlns:c16="http://schemas.microsoft.com/office/drawing/2014/chart" uri="{C3380CC4-5D6E-409C-BE32-E72D297353CC}">
              <c16:uniqueId val="{00000008-84AA-E64E-8706-C73BC1C62385}"/>
            </c:ext>
          </c:extLst>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06B9F52-4A73-7D47-BEBD-745C871DC7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9CE830E-9407-1A40-AF8D-034A7C5657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5B1591-66B7-394A-A204-22D0A1D2DA5A}" type="datetimeFigureOut">
              <a:rPr kumimoji="1" lang="zh-CN" altLang="en-US" smtClean="0"/>
              <a:t>2019/8/27</a:t>
            </a:fld>
            <a:endParaRPr kumimoji="1" lang="zh-CN" altLang="en-US"/>
          </a:p>
        </p:txBody>
      </p:sp>
      <p:sp>
        <p:nvSpPr>
          <p:cNvPr id="4" name="页脚占位符 3">
            <a:extLst>
              <a:ext uri="{FF2B5EF4-FFF2-40B4-BE49-F238E27FC236}">
                <a16:creationId xmlns:a16="http://schemas.microsoft.com/office/drawing/2014/main" id="{F2FBBEC2-509E-074C-9C2A-AC956CFC52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7A92760-BE7B-7643-834D-7A4BC172B2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2E3E41-E507-2B4D-A52E-3C56D7D1126D}" type="slidenum">
              <a:rPr kumimoji="1" lang="zh-CN" altLang="en-US" smtClean="0"/>
              <a:t>‹#›</a:t>
            </a:fld>
            <a:endParaRPr kumimoji="1" lang="zh-CN" altLang="en-US"/>
          </a:p>
        </p:txBody>
      </p:sp>
    </p:spTree>
    <p:extLst>
      <p:ext uri="{BB962C8B-B14F-4D97-AF65-F5344CB8AC3E}">
        <p14:creationId xmlns:p14="http://schemas.microsoft.com/office/powerpoint/2010/main" val="21765632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2D09-6E53-4EE3-94EA-323CDEEA173D}" type="datetimeFigureOut">
              <a:rPr lang="zh-CN" altLang="en-US" smtClean="0"/>
              <a:t>2019/8/27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3550C-0EAD-42A3-AC8C-7F87D0B3B98F}" type="slidenum">
              <a:rPr lang="zh-CN" altLang="en-US" smtClean="0"/>
              <a:t>‹#›</a:t>
            </a:fld>
            <a:endParaRPr lang="zh-CN" altLang="en-US"/>
          </a:p>
        </p:txBody>
      </p:sp>
    </p:spTree>
    <p:extLst>
      <p:ext uri="{BB962C8B-B14F-4D97-AF65-F5344CB8AC3E}">
        <p14:creationId xmlns:p14="http://schemas.microsoft.com/office/powerpoint/2010/main" val="2261356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a:t>
            </a:fld>
            <a:endParaRPr lang="zh-CN" altLang="en-US"/>
          </a:p>
        </p:txBody>
      </p:sp>
    </p:spTree>
    <p:extLst>
      <p:ext uri="{BB962C8B-B14F-4D97-AF65-F5344CB8AC3E}">
        <p14:creationId xmlns:p14="http://schemas.microsoft.com/office/powerpoint/2010/main" val="97096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10</a:t>
            </a:fld>
            <a:endParaRPr lang="zh-CN" altLang="en-US"/>
          </a:p>
        </p:txBody>
      </p:sp>
    </p:spTree>
    <p:extLst>
      <p:ext uri="{BB962C8B-B14F-4D97-AF65-F5344CB8AC3E}">
        <p14:creationId xmlns:p14="http://schemas.microsoft.com/office/powerpoint/2010/main" val="37898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11</a:t>
            </a:fld>
            <a:endParaRPr lang="zh-CN" altLang="en-US"/>
          </a:p>
        </p:txBody>
      </p:sp>
    </p:spTree>
    <p:extLst>
      <p:ext uri="{BB962C8B-B14F-4D97-AF65-F5344CB8AC3E}">
        <p14:creationId xmlns:p14="http://schemas.microsoft.com/office/powerpoint/2010/main" val="182574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12</a:t>
            </a:fld>
            <a:endParaRPr lang="zh-CN" altLang="en-US"/>
          </a:p>
        </p:txBody>
      </p:sp>
    </p:spTree>
    <p:extLst>
      <p:ext uri="{BB962C8B-B14F-4D97-AF65-F5344CB8AC3E}">
        <p14:creationId xmlns:p14="http://schemas.microsoft.com/office/powerpoint/2010/main" val="40807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13</a:t>
            </a:fld>
            <a:endParaRPr lang="zh-CN" altLang="en-US"/>
          </a:p>
        </p:txBody>
      </p:sp>
    </p:spTree>
    <p:extLst>
      <p:ext uri="{BB962C8B-B14F-4D97-AF65-F5344CB8AC3E}">
        <p14:creationId xmlns:p14="http://schemas.microsoft.com/office/powerpoint/2010/main" val="1957395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14</a:t>
            </a:fld>
            <a:endParaRPr lang="zh-CN" altLang="en-US"/>
          </a:p>
        </p:txBody>
      </p:sp>
    </p:spTree>
    <p:extLst>
      <p:ext uri="{BB962C8B-B14F-4D97-AF65-F5344CB8AC3E}">
        <p14:creationId xmlns:p14="http://schemas.microsoft.com/office/powerpoint/2010/main" val="203604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离线（</a:t>
            </a:r>
            <a:r>
              <a:rPr lang="en-US" altLang="zh-CN" sz="1200" kern="1200" dirty="0">
                <a:solidFill>
                  <a:schemeClr val="tx1"/>
                </a:solidFill>
                <a:effectLst/>
                <a:latin typeface="+mn-lt"/>
                <a:ea typeface="+mn-ea"/>
                <a:cs typeface="+mn-cs"/>
              </a:rPr>
              <a:t>offline</a:t>
            </a:r>
            <a:r>
              <a:rPr lang="zh-CN" altLang="zh-CN" sz="1200" kern="1200" dirty="0">
                <a:solidFill>
                  <a:schemeClr val="tx1"/>
                </a:solidFill>
                <a:effectLst/>
                <a:latin typeface="+mn-lt"/>
                <a:ea typeface="+mn-ea"/>
                <a:cs typeface="+mn-cs"/>
              </a:rPr>
              <a:t>）模块一般会把几个月的用户数据作为训练数据，更新周期为一天一次。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近线（</a:t>
            </a:r>
            <a:r>
              <a:rPr lang="en-US" altLang="zh-CN" sz="1200" kern="1200" dirty="0">
                <a:solidFill>
                  <a:schemeClr val="tx1"/>
                </a:solidFill>
                <a:effectLst/>
                <a:latin typeface="+mn-lt"/>
                <a:ea typeface="+mn-ea"/>
                <a:cs typeface="+mn-cs"/>
              </a:rPr>
              <a:t>nearline</a:t>
            </a:r>
            <a:r>
              <a:rPr lang="zh-CN" altLang="zh-CN" sz="1200" kern="1200" dirty="0">
                <a:solidFill>
                  <a:schemeClr val="tx1"/>
                </a:solidFill>
                <a:effectLst/>
                <a:latin typeface="+mn-lt"/>
                <a:ea typeface="+mn-ea"/>
                <a:cs typeface="+mn-cs"/>
              </a:rPr>
              <a:t>）一般一小时更新一次。如果用户操作频发，可以</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分钟更新一次。如果用户用户操作行为很少，就可以将近线的行为时间拉长，以获取更大排序候选集。</a:t>
            </a:r>
          </a:p>
          <a:p>
            <a:r>
              <a:rPr lang="zh-CN" altLang="zh-CN" sz="1200" kern="1200" dirty="0">
                <a:solidFill>
                  <a:schemeClr val="tx1"/>
                </a:solidFill>
                <a:effectLst/>
                <a:latin typeface="+mn-lt"/>
                <a:ea typeface="+mn-ea"/>
                <a:cs typeface="+mn-cs"/>
              </a:rPr>
              <a:t>实时（</a:t>
            </a:r>
            <a:r>
              <a:rPr lang="en-US" altLang="zh-CN" sz="1200" kern="1200" dirty="0">
                <a:solidFill>
                  <a:schemeClr val="tx1"/>
                </a:solidFill>
                <a:effectLst/>
                <a:latin typeface="+mn-lt"/>
                <a:ea typeface="+mn-ea"/>
                <a:cs typeface="+mn-cs"/>
              </a:rPr>
              <a:t>online</a:t>
            </a:r>
            <a:r>
              <a:rPr lang="zh-CN" altLang="zh-CN" sz="1200" kern="1200" dirty="0">
                <a:solidFill>
                  <a:schemeClr val="tx1"/>
                </a:solidFill>
                <a:effectLst/>
                <a:latin typeface="+mn-lt"/>
                <a:ea typeface="+mn-ea"/>
                <a:cs typeface="+mn-cs"/>
              </a:rPr>
              <a:t>）更新，算法要求轻量级，为保证速度，可以通过规则融合的方法。</a:t>
            </a:r>
          </a:p>
          <a:p>
            <a:r>
              <a:rPr lang="en-US" altLang="zh-CN" sz="1200" kern="1200" dirty="0">
                <a:solidFill>
                  <a:schemeClr val="tx1"/>
                </a:solidFill>
                <a:effectLst/>
                <a:latin typeface="+mn-lt"/>
                <a:ea typeface="+mn-ea"/>
                <a:cs typeface="+mn-cs"/>
              </a:rPr>
              <a:t>	Spark Streaming </a:t>
            </a:r>
            <a:r>
              <a:rPr lang="zh-CN" altLang="zh-CN" sz="1200" kern="1200" dirty="0">
                <a:solidFill>
                  <a:schemeClr val="tx1"/>
                </a:solidFill>
                <a:effectLst/>
                <a:latin typeface="+mn-lt"/>
                <a:ea typeface="+mn-ea"/>
                <a:cs typeface="+mn-cs"/>
              </a:rPr>
              <a:t>实时流处理，将数据流作为一张没有边界的表。</a:t>
            </a:r>
          </a:p>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15</a:t>
            </a:fld>
            <a:endParaRPr lang="zh-CN" altLang="en-US"/>
          </a:p>
        </p:txBody>
      </p:sp>
    </p:spTree>
    <p:extLst>
      <p:ext uri="{BB962C8B-B14F-4D97-AF65-F5344CB8AC3E}">
        <p14:creationId xmlns:p14="http://schemas.microsoft.com/office/powerpoint/2010/main" val="2847633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16</a:t>
            </a:fld>
            <a:endParaRPr lang="zh-CN" altLang="en-US"/>
          </a:p>
        </p:txBody>
      </p:sp>
    </p:spTree>
    <p:extLst>
      <p:ext uri="{BB962C8B-B14F-4D97-AF65-F5344CB8AC3E}">
        <p14:creationId xmlns:p14="http://schemas.microsoft.com/office/powerpoint/2010/main" val="390347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17</a:t>
            </a:fld>
            <a:endParaRPr lang="zh-CN" altLang="en-US"/>
          </a:p>
        </p:txBody>
      </p:sp>
    </p:spTree>
    <p:extLst>
      <p:ext uri="{BB962C8B-B14F-4D97-AF65-F5344CB8AC3E}">
        <p14:creationId xmlns:p14="http://schemas.microsoft.com/office/powerpoint/2010/main" val="166490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18</a:t>
            </a:fld>
            <a:endParaRPr lang="zh-CN" altLang="en-US"/>
          </a:p>
        </p:txBody>
      </p:sp>
    </p:spTree>
    <p:extLst>
      <p:ext uri="{BB962C8B-B14F-4D97-AF65-F5344CB8AC3E}">
        <p14:creationId xmlns:p14="http://schemas.microsoft.com/office/powerpoint/2010/main" val="372719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19</a:t>
            </a:fld>
            <a:endParaRPr lang="zh-CN" altLang="en-US"/>
          </a:p>
        </p:txBody>
      </p:sp>
    </p:spTree>
    <p:extLst>
      <p:ext uri="{BB962C8B-B14F-4D97-AF65-F5344CB8AC3E}">
        <p14:creationId xmlns:p14="http://schemas.microsoft.com/office/powerpoint/2010/main" val="1546943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a:t>
            </a:fld>
            <a:endParaRPr lang="zh-CN" altLang="en-US"/>
          </a:p>
        </p:txBody>
      </p:sp>
    </p:spTree>
    <p:extLst>
      <p:ext uri="{BB962C8B-B14F-4D97-AF65-F5344CB8AC3E}">
        <p14:creationId xmlns:p14="http://schemas.microsoft.com/office/powerpoint/2010/main" val="351590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20</a:t>
            </a:fld>
            <a:endParaRPr lang="zh-CN" altLang="en-US"/>
          </a:p>
        </p:txBody>
      </p:sp>
    </p:spTree>
    <p:extLst>
      <p:ext uri="{BB962C8B-B14F-4D97-AF65-F5344CB8AC3E}">
        <p14:creationId xmlns:p14="http://schemas.microsoft.com/office/powerpoint/2010/main" val="271628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21</a:t>
            </a:fld>
            <a:endParaRPr lang="zh-CN" altLang="en-US"/>
          </a:p>
        </p:txBody>
      </p:sp>
    </p:spTree>
    <p:extLst>
      <p:ext uri="{BB962C8B-B14F-4D97-AF65-F5344CB8AC3E}">
        <p14:creationId xmlns:p14="http://schemas.microsoft.com/office/powerpoint/2010/main" val="2716282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22</a:t>
            </a:fld>
            <a:endParaRPr lang="zh-CN" altLang="en-US"/>
          </a:p>
        </p:txBody>
      </p:sp>
    </p:spTree>
    <p:extLst>
      <p:ext uri="{BB962C8B-B14F-4D97-AF65-F5344CB8AC3E}">
        <p14:creationId xmlns:p14="http://schemas.microsoft.com/office/powerpoint/2010/main" val="27162825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23</a:t>
            </a:fld>
            <a:endParaRPr lang="zh-CN" altLang="en-US"/>
          </a:p>
        </p:txBody>
      </p:sp>
    </p:spTree>
    <p:extLst>
      <p:ext uri="{BB962C8B-B14F-4D97-AF65-F5344CB8AC3E}">
        <p14:creationId xmlns:p14="http://schemas.microsoft.com/office/powerpoint/2010/main" val="2934312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24</a:t>
            </a:fld>
            <a:endParaRPr lang="zh-CN" altLang="en-US"/>
          </a:p>
        </p:txBody>
      </p:sp>
    </p:spTree>
    <p:extLst>
      <p:ext uri="{BB962C8B-B14F-4D97-AF65-F5344CB8AC3E}">
        <p14:creationId xmlns:p14="http://schemas.microsoft.com/office/powerpoint/2010/main" val="2499617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25</a:t>
            </a:fld>
            <a:endParaRPr lang="zh-CN" altLang="en-US"/>
          </a:p>
        </p:txBody>
      </p:sp>
    </p:spTree>
    <p:extLst>
      <p:ext uri="{BB962C8B-B14F-4D97-AF65-F5344CB8AC3E}">
        <p14:creationId xmlns:p14="http://schemas.microsoft.com/office/powerpoint/2010/main" val="3123904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26</a:t>
            </a:fld>
            <a:endParaRPr lang="zh-CN" altLang="en-US"/>
          </a:p>
        </p:txBody>
      </p:sp>
    </p:spTree>
    <p:extLst>
      <p:ext uri="{BB962C8B-B14F-4D97-AF65-F5344CB8AC3E}">
        <p14:creationId xmlns:p14="http://schemas.microsoft.com/office/powerpoint/2010/main" val="324618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27</a:t>
            </a:fld>
            <a:endParaRPr lang="zh-CN" altLang="en-US"/>
          </a:p>
        </p:txBody>
      </p:sp>
    </p:spTree>
    <p:extLst>
      <p:ext uri="{BB962C8B-B14F-4D97-AF65-F5344CB8AC3E}">
        <p14:creationId xmlns:p14="http://schemas.microsoft.com/office/powerpoint/2010/main" val="76568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3</a:t>
            </a:fld>
            <a:endParaRPr lang="zh-CN" altLang="en-US"/>
          </a:p>
        </p:txBody>
      </p:sp>
    </p:spTree>
    <p:extLst>
      <p:ext uri="{BB962C8B-B14F-4D97-AF65-F5344CB8AC3E}">
        <p14:creationId xmlns:p14="http://schemas.microsoft.com/office/powerpoint/2010/main" val="113011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4</a:t>
            </a:fld>
            <a:endParaRPr lang="zh-CN" altLang="en-US"/>
          </a:p>
        </p:txBody>
      </p:sp>
    </p:spTree>
    <p:extLst>
      <p:ext uri="{BB962C8B-B14F-4D97-AF65-F5344CB8AC3E}">
        <p14:creationId xmlns:p14="http://schemas.microsoft.com/office/powerpoint/2010/main" val="301210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数据根据反馈类型划分为，显示反馈类型和隐式反馈类型。显示反馈数据，用户对物品有明确的评分，直接反应用户的偏好（评分、喜欢</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不喜欢）。但是实际场景中，用户对物品的评分数据是很难获取的，一般只有利用好隐式反馈数据，比如用户的各种行为数据（如点击、加购、收藏等等）。数据的类型不同，我们采取的处理方法和模型都会不一样。</a:t>
            </a:r>
          </a:p>
          <a:p>
            <a:endParaRPr lang="zh-CN" altLang="en-US" dirty="0"/>
          </a:p>
        </p:txBody>
      </p:sp>
      <p:sp>
        <p:nvSpPr>
          <p:cNvPr id="4" name="灯片编号占位符 3"/>
          <p:cNvSpPr>
            <a:spLocks noGrp="1"/>
          </p:cNvSpPr>
          <p:nvPr>
            <p:ph type="sldNum" sz="quarter" idx="10"/>
          </p:nvPr>
        </p:nvSpPr>
        <p:spPr/>
        <p:txBody>
          <a:bodyPr/>
          <a:lstStyle/>
          <a:p>
            <a:fld id="{8923550C-0EAD-42A3-AC8C-7F87D0B3B98F}" type="slidenum">
              <a:rPr lang="zh-CN" altLang="en-US" smtClean="0"/>
              <a:t>5</a:t>
            </a:fld>
            <a:endParaRPr lang="zh-CN" altLang="en-US"/>
          </a:p>
        </p:txBody>
      </p:sp>
    </p:spTree>
    <p:extLst>
      <p:ext uri="{BB962C8B-B14F-4D97-AF65-F5344CB8AC3E}">
        <p14:creationId xmlns:p14="http://schemas.microsoft.com/office/powerpoint/2010/main" val="2203273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6</a:t>
            </a:fld>
            <a:endParaRPr lang="zh-CN" altLang="en-US"/>
          </a:p>
        </p:txBody>
      </p:sp>
    </p:spTree>
    <p:extLst>
      <p:ext uri="{BB962C8B-B14F-4D97-AF65-F5344CB8AC3E}">
        <p14:creationId xmlns:p14="http://schemas.microsoft.com/office/powerpoint/2010/main" val="3271745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7</a:t>
            </a:fld>
            <a:endParaRPr lang="zh-CN" altLang="en-US"/>
          </a:p>
        </p:txBody>
      </p:sp>
    </p:spTree>
    <p:extLst>
      <p:ext uri="{BB962C8B-B14F-4D97-AF65-F5344CB8AC3E}">
        <p14:creationId xmlns:p14="http://schemas.microsoft.com/office/powerpoint/2010/main" val="522532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8</a:t>
            </a:fld>
            <a:endParaRPr lang="zh-CN" altLang="en-US"/>
          </a:p>
        </p:txBody>
      </p:sp>
    </p:spTree>
    <p:extLst>
      <p:ext uri="{BB962C8B-B14F-4D97-AF65-F5344CB8AC3E}">
        <p14:creationId xmlns:p14="http://schemas.microsoft.com/office/powerpoint/2010/main" val="173603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3550C-0EAD-42A3-AC8C-7F87D0B3B98F}" type="slidenum">
              <a:rPr lang="zh-CN" altLang="en-US" smtClean="0"/>
              <a:t>9</a:t>
            </a:fld>
            <a:endParaRPr lang="zh-CN" altLang="en-US"/>
          </a:p>
        </p:txBody>
      </p:sp>
    </p:spTree>
    <p:extLst>
      <p:ext uri="{BB962C8B-B14F-4D97-AF65-F5344CB8AC3E}">
        <p14:creationId xmlns:p14="http://schemas.microsoft.com/office/powerpoint/2010/main" val="396755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511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684B914-9BB2-4713-9EBF-61770F406B81}" type="datetime1">
              <a:rPr lang="zh-CN" altLang="en-US" smtClean="0"/>
              <a:t>2019/8/27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1359587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684B914-9BB2-4713-9EBF-61770F406B81}" type="datetime1">
              <a:rPr lang="zh-CN" altLang="en-US" smtClean="0"/>
              <a:t>2019/8/27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20085369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4B914-9BB2-4713-9EBF-61770F406B81}" type="datetime1">
              <a:rPr lang="zh-CN" altLang="en-US" smtClean="0"/>
              <a:t>2019/8/27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B6538A-33AE-45EB-868C-14B9E34ED961}" type="slidenum">
              <a:rPr lang="zh-CN" altLang="en-US" smtClean="0"/>
              <a:t>‹#›</a:t>
            </a:fld>
            <a:endParaRPr lang="zh-CN" altLang="en-US"/>
          </a:p>
        </p:txBody>
      </p:sp>
    </p:spTree>
    <p:extLst>
      <p:ext uri="{BB962C8B-B14F-4D97-AF65-F5344CB8AC3E}">
        <p14:creationId xmlns:p14="http://schemas.microsoft.com/office/powerpoint/2010/main" val="2239059277"/>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5161"/>
            <a:ext cx="12192000" cy="367047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8"/>
          <p:cNvSpPr txBox="1"/>
          <p:nvPr/>
        </p:nvSpPr>
        <p:spPr>
          <a:xfrm>
            <a:off x="2380604" y="2052131"/>
            <a:ext cx="8150761" cy="830997"/>
          </a:xfrm>
          <a:prstGeom prst="rect">
            <a:avLst/>
          </a:prstGeom>
          <a:noFill/>
        </p:spPr>
        <p:txBody>
          <a:bodyPr wrap="square" lIns="0" tIns="0" rIns="0" bIns="0" rtlCol="0" anchor="ctr">
            <a:spAutoFit/>
          </a:bodyPr>
          <a:lstStyle/>
          <a:p>
            <a:pPr algn="ctr"/>
            <a:r>
              <a:rPr lang="zh-CN" altLang="en-US" sz="5400" b="1" dirty="0">
                <a:solidFill>
                  <a:schemeClr val="bg1"/>
                </a:solidFill>
                <a:latin typeface="Arial" panose="020B0604020202020204" pitchFamily="34" charset="0"/>
                <a:ea typeface="微软雅黑" panose="020B0503020204020204" pitchFamily="34" charset="-122"/>
                <a:sym typeface="Arial" panose="020B0604020202020204" pitchFamily="34" charset="0"/>
              </a:rPr>
              <a:t>推荐系统</a:t>
            </a:r>
            <a:r>
              <a:rPr lang="en-US" altLang="zh-CN" sz="5400" b="1"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zh-CN" altLang="en-US" sz="5400" b="1" dirty="0">
                <a:solidFill>
                  <a:schemeClr val="bg1"/>
                </a:solidFill>
                <a:latin typeface="Arial" panose="020B0604020202020204" pitchFamily="34" charset="0"/>
                <a:ea typeface="微软雅黑" panose="020B0503020204020204" pitchFamily="34" charset="-122"/>
                <a:sym typeface="Arial" panose="020B0604020202020204" pitchFamily="34" charset="0"/>
              </a:rPr>
              <a:t>大数据实现介绍</a:t>
            </a:r>
          </a:p>
        </p:txBody>
      </p:sp>
      <p:sp>
        <p:nvSpPr>
          <p:cNvPr id="6" name="TextBox 8"/>
          <p:cNvSpPr txBox="1"/>
          <p:nvPr/>
        </p:nvSpPr>
        <p:spPr>
          <a:xfrm>
            <a:off x="2380604" y="3798089"/>
            <a:ext cx="7357766" cy="553998"/>
          </a:xfrm>
          <a:prstGeom prst="rect">
            <a:avLst/>
          </a:prstGeom>
          <a:noFill/>
        </p:spPr>
        <p:txBody>
          <a:bodyPr wrap="square" lIns="0" tIns="0" rIns="0" bIns="0" rtlCol="0" anchor="ctr">
            <a:spAutoFit/>
          </a:bodyPr>
          <a:lstStyle/>
          <a:p>
            <a:pPr algn="ctr"/>
            <a:endPar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2019.08</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a:extLst>
              <a:ext uri="{FF2B5EF4-FFF2-40B4-BE49-F238E27FC236}">
                <a16:creationId xmlns:a16="http://schemas.microsoft.com/office/drawing/2014/main" id="{168A2608-6ECE-0A42-BBE1-DDACCF4E491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120975" y="3261985"/>
            <a:ext cx="1731207" cy="616226"/>
          </a:xfrm>
          <a:prstGeom prst="rect">
            <a:avLst/>
          </a:prstGeom>
        </p:spPr>
      </p:pic>
    </p:spTree>
    <p:extLst>
      <p:ext uri="{BB962C8B-B14F-4D97-AF65-F5344CB8AC3E}">
        <p14:creationId xmlns:p14="http://schemas.microsoft.com/office/powerpoint/2010/main" val="1021728770"/>
      </p:ext>
    </p:extLst>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6851410"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基于</a:t>
            </a:r>
            <a:r>
              <a:rPr lang="en-US" altLang="zh-CN" sz="2400" dirty="0">
                <a:solidFill>
                  <a:schemeClr val="bg1"/>
                </a:solidFill>
                <a:latin typeface="Microsoft YaHei" panose="020B0503020204020204" pitchFamily="34" charset="-122"/>
                <a:ea typeface="Microsoft YaHei" panose="020B0503020204020204" pitchFamily="34" charset="-122"/>
              </a:rPr>
              <a:t>CTR</a:t>
            </a:r>
            <a:r>
              <a:rPr lang="zh-CN" altLang="en-US" sz="2400" dirty="0">
                <a:solidFill>
                  <a:schemeClr val="bg1"/>
                </a:solidFill>
                <a:latin typeface="Microsoft YaHei" panose="020B0503020204020204" pitchFamily="34" charset="-122"/>
                <a:ea typeface="Microsoft YaHei" panose="020B0503020204020204" pitchFamily="34" charset="-122"/>
              </a:rPr>
              <a:t>预估的</a:t>
            </a:r>
            <a:r>
              <a:rPr lang="zh-CN" altLang="zh-CN" sz="2400" dirty="0">
                <a:solidFill>
                  <a:schemeClr val="bg1"/>
                </a:solidFill>
                <a:latin typeface="Microsoft YaHei" panose="020B0503020204020204" pitchFamily="34" charset="-122"/>
                <a:ea typeface="Microsoft YaHei" panose="020B0503020204020204" pitchFamily="34" charset="-122"/>
              </a:rPr>
              <a:t>推荐</a:t>
            </a:r>
            <a:r>
              <a:rPr lang="zh-CN" altLang="en-US" sz="2400" dirty="0">
                <a:solidFill>
                  <a:schemeClr val="bg1"/>
                </a:solidFill>
                <a:latin typeface="Microsoft YaHei" panose="020B0503020204020204" pitchFamily="34" charset="-122"/>
                <a:ea typeface="Microsoft YaHei" panose="020B0503020204020204" pitchFamily="34" charset="-122"/>
              </a:rPr>
              <a:t>算法 </a:t>
            </a:r>
            <a:r>
              <a:rPr lang="en-US" altLang="zh-CN" sz="2400" dirty="0">
                <a:solidFill>
                  <a:schemeClr val="bg1"/>
                </a:solidFill>
                <a:latin typeface="Microsoft YaHei" panose="020B0503020204020204" pitchFamily="34" charset="-122"/>
                <a:ea typeface="Microsoft YaHei" panose="020B0503020204020204" pitchFamily="34" charset="-122"/>
              </a:rPr>
              <a:t>- GBDT+LR</a:t>
            </a:r>
            <a:r>
              <a:rPr lang="zh-CN" altLang="zh-CN" sz="2400" dirty="0">
                <a:solidFill>
                  <a:schemeClr val="bg1"/>
                </a:solidFill>
                <a:latin typeface="Microsoft YaHei" panose="020B0503020204020204" pitchFamily="34" charset="-122"/>
                <a:ea typeface="Microsoft YaHei" panose="020B0503020204020204" pitchFamily="34" charset="-122"/>
              </a:rPr>
              <a:t> </a:t>
            </a:r>
            <a:endParaRPr lang="en-US" altLang="zh-CN"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895961F7-5800-D74D-8634-B246B504E34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186" y="2160531"/>
            <a:ext cx="5559972" cy="2927783"/>
          </a:xfrm>
          <a:prstGeom prst="rect">
            <a:avLst/>
          </a:prstGeom>
          <a:noFill/>
          <a:ln>
            <a:noFill/>
          </a:ln>
        </p:spPr>
      </p:pic>
      <p:pic>
        <p:nvPicPr>
          <p:cNvPr id="10" name="图片 9">
            <a:extLst>
              <a:ext uri="{FF2B5EF4-FFF2-40B4-BE49-F238E27FC236}">
                <a16:creationId xmlns:a16="http://schemas.microsoft.com/office/drawing/2014/main" id="{0F9814CA-78EE-2B44-AFAB-1D11361D5C6E}"/>
              </a:ext>
            </a:extLst>
          </p:cNvPr>
          <p:cNvPicPr/>
          <p:nvPr/>
        </p:nvPicPr>
        <p:blipFill rotWithShape="1">
          <a:blip r:embed="rId5" cstate="print">
            <a:extLst>
              <a:ext uri="{28A0092B-C50C-407E-A947-70E740481C1C}">
                <a14:useLocalDpi xmlns:a14="http://schemas.microsoft.com/office/drawing/2010/main" val="0"/>
              </a:ext>
            </a:extLst>
          </a:blip>
          <a:srcRect r="2292"/>
          <a:stretch/>
        </p:blipFill>
        <p:spPr bwMode="auto">
          <a:xfrm>
            <a:off x="5749158" y="2337159"/>
            <a:ext cx="6294926" cy="2591615"/>
          </a:xfrm>
          <a:prstGeom prst="rect">
            <a:avLst/>
          </a:prstGeom>
          <a:noFill/>
          <a:ln>
            <a:noFill/>
          </a:ln>
        </p:spPr>
      </p:pic>
      <p:sp>
        <p:nvSpPr>
          <p:cNvPr id="7" name="矩形 6">
            <a:extLst>
              <a:ext uri="{FF2B5EF4-FFF2-40B4-BE49-F238E27FC236}">
                <a16:creationId xmlns:a16="http://schemas.microsoft.com/office/drawing/2014/main" id="{DD74D849-0E25-944A-A316-9E5366E6DB9A}"/>
              </a:ext>
            </a:extLst>
          </p:cNvPr>
          <p:cNvSpPr/>
          <p:nvPr/>
        </p:nvSpPr>
        <p:spPr>
          <a:xfrm>
            <a:off x="1672480" y="1635472"/>
            <a:ext cx="2084225"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高潜客户推荐模型</a:t>
            </a:r>
            <a:r>
              <a:rPr lang="zh-CN" altLang="zh-CN" b="1" dirty="0"/>
              <a:t> </a:t>
            </a:r>
            <a:endParaRPr lang="zh-CN" altLang="en-US" b="1" dirty="0"/>
          </a:p>
        </p:txBody>
      </p:sp>
      <p:sp>
        <p:nvSpPr>
          <p:cNvPr id="12" name="矩形 11">
            <a:extLst>
              <a:ext uri="{FF2B5EF4-FFF2-40B4-BE49-F238E27FC236}">
                <a16:creationId xmlns:a16="http://schemas.microsoft.com/office/drawing/2014/main" id="{8904E379-1C5D-B94F-801C-511CAA7DFC83}"/>
              </a:ext>
            </a:extLst>
          </p:cNvPr>
          <p:cNvSpPr/>
          <p:nvPr/>
        </p:nvSpPr>
        <p:spPr>
          <a:xfrm>
            <a:off x="7010229" y="1635472"/>
            <a:ext cx="3424335" cy="466538"/>
          </a:xfrm>
          <a:prstGeom prst="rect">
            <a:avLst/>
          </a:prstGeom>
        </p:spPr>
        <p:txBody>
          <a:bodyPr wrap="none">
            <a:spAutoFit/>
          </a:bodyPr>
          <a:lstStyle/>
          <a:p>
            <a:pPr algn="just">
              <a:lnSpc>
                <a:spcPct val="156000"/>
              </a:lnSpc>
              <a:spcBef>
                <a:spcPts val="1400"/>
              </a:spcBef>
              <a:spcAft>
                <a:spcPts val="1450"/>
              </a:spcAft>
            </a:pPr>
            <a:r>
              <a:rPr lang="zh-CN" altLang="zh-CN" b="1" kern="100" dirty="0">
                <a:latin typeface="Cambria" panose="02040503050406030204" pitchFamily="18" charset="0"/>
                <a:cs typeface="Times New Roman" panose="02020603050405020304" pitchFamily="18" charset="0"/>
              </a:rPr>
              <a:t>个性化</a:t>
            </a:r>
            <a:r>
              <a:rPr lang="zh-CN" altLang="zh-CN" b="1" dirty="0">
                <a:latin typeface="Calibri" panose="020F0502020204030204" pitchFamily="34" charset="0"/>
                <a:cs typeface="Times New Roman" panose="02020603050405020304" pitchFamily="18" charset="0"/>
              </a:rPr>
              <a:t>推荐</a:t>
            </a:r>
            <a:r>
              <a:rPr lang="zh-CN" altLang="zh-CN" b="1" kern="100" dirty="0">
                <a:latin typeface="Cambria" panose="02040503050406030204" pitchFamily="18" charset="0"/>
                <a:cs typeface="Times New Roman" panose="02020603050405020304" pitchFamily="18" charset="0"/>
              </a:rPr>
              <a:t> </a:t>
            </a:r>
            <a:r>
              <a:rPr lang="en-US" altLang="zh-CN" b="1" kern="100" dirty="0">
                <a:latin typeface="Cambria" panose="02040503050406030204" pitchFamily="18" charset="0"/>
                <a:cs typeface="Times New Roman" panose="02020603050405020304" pitchFamily="18" charset="0"/>
              </a:rPr>
              <a:t>– </a:t>
            </a:r>
            <a:r>
              <a:rPr lang="zh-CN" altLang="zh-CN" b="1" kern="100" dirty="0">
                <a:latin typeface="Cambria" panose="02040503050406030204" pitchFamily="18" charset="0"/>
                <a:cs typeface="Times New Roman" panose="02020603050405020304" pitchFamily="18" charset="0"/>
              </a:rPr>
              <a:t>客户保险匹配模型</a:t>
            </a:r>
          </a:p>
        </p:txBody>
      </p:sp>
      <p:sp>
        <p:nvSpPr>
          <p:cNvPr id="2" name="文本框 1">
            <a:extLst>
              <a:ext uri="{FF2B5EF4-FFF2-40B4-BE49-F238E27FC236}">
                <a16:creationId xmlns:a16="http://schemas.microsoft.com/office/drawing/2014/main" id="{6855B6FD-369E-FB49-8651-AB982024ACCA}"/>
              </a:ext>
            </a:extLst>
          </p:cNvPr>
          <p:cNvSpPr txBox="1"/>
          <p:nvPr/>
        </p:nvSpPr>
        <p:spPr>
          <a:xfrm>
            <a:off x="719085" y="5244041"/>
            <a:ext cx="4882929" cy="923330"/>
          </a:xfrm>
          <a:prstGeom prst="rect">
            <a:avLst/>
          </a:prstGeom>
          <a:noFill/>
        </p:spPr>
        <p:txBody>
          <a:bodyPr wrap="square" rtlCol="0">
            <a:spAutoFit/>
          </a:bodyPr>
          <a:lstStyle/>
          <a:p>
            <a:r>
              <a:rPr kumimoji="1" lang="zh-CN" altLang="en-US" dirty="0"/>
              <a:t>理解为二分类问题：</a:t>
            </a:r>
            <a:r>
              <a:rPr lang="zh-CN" altLang="zh-CN" dirty="0"/>
              <a:t>预测客户可能购买保险的概率，选择购买意向高的用户</a:t>
            </a:r>
            <a:r>
              <a:rPr lang="zh-CN" altLang="en-US" dirty="0"/>
              <a:t>作为潜在用户</a:t>
            </a:r>
            <a:endParaRPr lang="zh-CN" altLang="zh-CN" dirty="0"/>
          </a:p>
          <a:p>
            <a:endParaRPr kumimoji="1" lang="zh-CN" altLang="en-US" dirty="0"/>
          </a:p>
        </p:txBody>
      </p:sp>
      <p:sp>
        <p:nvSpPr>
          <p:cNvPr id="15" name="文本框 14">
            <a:extLst>
              <a:ext uri="{FF2B5EF4-FFF2-40B4-BE49-F238E27FC236}">
                <a16:creationId xmlns:a16="http://schemas.microsoft.com/office/drawing/2014/main" id="{B870DFB4-2274-DB4C-8D75-0B1DF177A415}"/>
              </a:ext>
            </a:extLst>
          </p:cNvPr>
          <p:cNvSpPr txBox="1"/>
          <p:nvPr/>
        </p:nvSpPr>
        <p:spPr>
          <a:xfrm>
            <a:off x="6467356" y="5088314"/>
            <a:ext cx="5724644" cy="1200329"/>
          </a:xfrm>
          <a:prstGeom prst="rect">
            <a:avLst/>
          </a:prstGeom>
          <a:noFill/>
        </p:spPr>
        <p:txBody>
          <a:bodyPr wrap="none" rtlCol="0">
            <a:spAutoFit/>
          </a:bodyPr>
          <a:lstStyle/>
          <a:p>
            <a:r>
              <a:rPr kumimoji="1" lang="zh-CN" altLang="en-US" dirty="0"/>
              <a:t>理解为多分类问题或排序问题：</a:t>
            </a:r>
            <a:endParaRPr kumimoji="1" lang="en-US" altLang="zh-CN" dirty="0"/>
          </a:p>
          <a:p>
            <a:r>
              <a:rPr lang="zh-CN" altLang="zh-CN" dirty="0"/>
              <a:t>根据成单记录对已电销客户进行标记，用户多分类模型</a:t>
            </a:r>
            <a:endParaRPr lang="en-US" altLang="zh-CN" dirty="0"/>
          </a:p>
          <a:p>
            <a:r>
              <a:rPr lang="zh-CN" altLang="zh-CN" dirty="0"/>
              <a:t>预测早期重用客户选择每个保险产品的概率，</a:t>
            </a:r>
            <a:endParaRPr lang="en-US" altLang="zh-CN" dirty="0"/>
          </a:p>
          <a:p>
            <a:r>
              <a:rPr lang="zh-CN" altLang="zh-CN" dirty="0"/>
              <a:t>选择概率最高的那个产品。 </a:t>
            </a:r>
            <a:endParaRPr kumimoji="1" lang="zh-CN" altLang="en-US" dirty="0"/>
          </a:p>
        </p:txBody>
      </p:sp>
    </p:spTree>
    <p:extLst>
      <p:ext uri="{BB962C8B-B14F-4D97-AF65-F5344CB8AC3E}">
        <p14:creationId xmlns:p14="http://schemas.microsoft.com/office/powerpoint/2010/main" val="3298137454"/>
      </p:ext>
    </p:extLst>
  </p:cSld>
  <p:clrMapOvr>
    <a:masterClrMapping/>
  </p:clrMapOvr>
  <p:transition spd="slow" advTm="2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6440326"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基于</a:t>
            </a:r>
            <a:r>
              <a:rPr lang="en-US" altLang="zh-CN" sz="2400" dirty="0">
                <a:solidFill>
                  <a:schemeClr val="bg1"/>
                </a:solidFill>
                <a:latin typeface="Microsoft YaHei" panose="020B0503020204020204" pitchFamily="34" charset="-122"/>
                <a:ea typeface="Microsoft YaHei" panose="020B0503020204020204" pitchFamily="34" charset="-122"/>
              </a:rPr>
              <a:t>CTR</a:t>
            </a:r>
            <a:r>
              <a:rPr lang="zh-CN" altLang="en-US" sz="2400" dirty="0">
                <a:solidFill>
                  <a:schemeClr val="bg1"/>
                </a:solidFill>
                <a:latin typeface="Microsoft YaHei" panose="020B0503020204020204" pitchFamily="34" charset="-122"/>
                <a:ea typeface="Microsoft YaHei" panose="020B0503020204020204" pitchFamily="34" charset="-122"/>
              </a:rPr>
              <a:t>预估的</a:t>
            </a:r>
            <a:r>
              <a:rPr lang="zh-CN" altLang="zh-CN" sz="2400" dirty="0">
                <a:solidFill>
                  <a:schemeClr val="bg1"/>
                </a:solidFill>
                <a:latin typeface="Microsoft YaHei" panose="020B0503020204020204" pitchFamily="34" charset="-122"/>
                <a:ea typeface="Microsoft YaHei" panose="020B0503020204020204" pitchFamily="34" charset="-122"/>
              </a:rPr>
              <a:t>推荐</a:t>
            </a:r>
            <a:r>
              <a:rPr lang="zh-CN" altLang="en-US" sz="2400" dirty="0">
                <a:solidFill>
                  <a:schemeClr val="bg1"/>
                </a:solidFill>
                <a:latin typeface="Microsoft YaHei" panose="020B0503020204020204" pitchFamily="34" charset="-122"/>
                <a:ea typeface="Microsoft YaHei" panose="020B0503020204020204" pitchFamily="34" charset="-122"/>
              </a:rPr>
              <a:t>算法</a:t>
            </a:r>
            <a:endParaRPr lang="en-US" altLang="zh-CN" sz="2400" dirty="0">
              <a:solidFill>
                <a:schemeClr val="bg1"/>
              </a:solidFill>
              <a:latin typeface="微软雅黑" panose="020B0503020204020204" charset="-122"/>
              <a:ea typeface="微软雅黑" panose="020B0503020204020204" charset="-122"/>
            </a:endParaRPr>
          </a:p>
        </p:txBody>
      </p:sp>
      <p:pic>
        <p:nvPicPr>
          <p:cNvPr id="12" name="图片 11">
            <a:extLst>
              <a:ext uri="{FF2B5EF4-FFF2-40B4-BE49-F238E27FC236}">
                <a16:creationId xmlns:a16="http://schemas.microsoft.com/office/drawing/2014/main" id="{FB08780C-9742-7046-AF6D-9F2202D1B0E2}"/>
              </a:ext>
            </a:extLst>
          </p:cNvPr>
          <p:cNvPicPr/>
          <p:nvPr/>
        </p:nvPicPr>
        <p:blipFill>
          <a:blip r:embed="rId4"/>
          <a:stretch>
            <a:fillRect/>
          </a:stretch>
        </p:blipFill>
        <p:spPr>
          <a:xfrm>
            <a:off x="179739" y="1686239"/>
            <a:ext cx="4574544" cy="3968045"/>
          </a:xfrm>
          <a:prstGeom prst="rect">
            <a:avLst/>
          </a:prstGeom>
        </p:spPr>
      </p:pic>
      <p:sp>
        <p:nvSpPr>
          <p:cNvPr id="2" name="矩形 1">
            <a:extLst>
              <a:ext uri="{FF2B5EF4-FFF2-40B4-BE49-F238E27FC236}">
                <a16:creationId xmlns:a16="http://schemas.microsoft.com/office/drawing/2014/main" id="{FEFD2DC2-3E8B-D644-80A9-0228F654312C}"/>
              </a:ext>
            </a:extLst>
          </p:cNvPr>
          <p:cNvSpPr/>
          <p:nvPr/>
        </p:nvSpPr>
        <p:spPr>
          <a:xfrm>
            <a:off x="542012" y="1213328"/>
            <a:ext cx="3491084"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个性化推荐</a:t>
            </a:r>
            <a:r>
              <a:rPr lang="zh-CN" altLang="zh-CN" b="1" dirty="0">
                <a:ea typeface="Calibri" panose="020F0502020204030204" pitchFamily="34" charset="0"/>
                <a:cs typeface="Times New Roman" panose="02020603050405020304" pitchFamily="18" charset="0"/>
              </a:rPr>
              <a:t> </a:t>
            </a:r>
            <a:r>
              <a:rPr lang="en-US" altLang="zh-CN" b="1" dirty="0">
                <a:ea typeface="Calibri" panose="020F0502020204030204" pitchFamily="34" charset="0"/>
                <a:cs typeface="Times New Roman" panose="02020603050405020304" pitchFamily="18" charset="0"/>
              </a:rPr>
              <a:t>- Clustering Of Bandit</a:t>
            </a:r>
            <a:r>
              <a:rPr lang="zh-CN" altLang="zh-CN" b="1" dirty="0"/>
              <a:t> </a:t>
            </a:r>
            <a:endParaRPr lang="zh-CN" altLang="en-US" b="1" dirty="0"/>
          </a:p>
        </p:txBody>
      </p:sp>
      <p:sp>
        <p:nvSpPr>
          <p:cNvPr id="14" name="文本框 13">
            <a:extLst>
              <a:ext uri="{FF2B5EF4-FFF2-40B4-BE49-F238E27FC236}">
                <a16:creationId xmlns:a16="http://schemas.microsoft.com/office/drawing/2014/main" id="{2D93FFFF-5C19-7940-99CC-D80CEEE621B6}"/>
              </a:ext>
            </a:extLst>
          </p:cNvPr>
          <p:cNvSpPr txBox="1"/>
          <p:nvPr/>
        </p:nvSpPr>
        <p:spPr>
          <a:xfrm>
            <a:off x="162950" y="5779501"/>
            <a:ext cx="5752280" cy="1200329"/>
          </a:xfrm>
          <a:prstGeom prst="rect">
            <a:avLst/>
          </a:prstGeom>
          <a:noFill/>
        </p:spPr>
        <p:txBody>
          <a:bodyPr wrap="none" rtlCol="0">
            <a:spAutoFit/>
          </a:bodyPr>
          <a:lstStyle/>
          <a:p>
            <a:r>
              <a:rPr lang="zh-CN" altLang="zh-CN" dirty="0"/>
              <a:t>假设</a:t>
            </a:r>
            <a:r>
              <a:rPr lang="zh-CN" altLang="en-US" dirty="0"/>
              <a:t>保单</a:t>
            </a:r>
            <a:r>
              <a:rPr lang="zh-CN" altLang="zh-CN" dirty="0"/>
              <a:t>反馈回报和用户相关的</a:t>
            </a:r>
            <a:r>
              <a:rPr lang="en-US" altLang="zh-CN" dirty="0"/>
              <a:t>feature</a:t>
            </a:r>
            <a:r>
              <a:rPr lang="zh-CN" altLang="zh-CN" dirty="0"/>
              <a:t>成线性关系。</a:t>
            </a:r>
            <a:endParaRPr lang="en-US" altLang="zh-CN" dirty="0"/>
          </a:p>
          <a:p>
            <a:r>
              <a:rPr lang="zh-CN" altLang="en-US" dirty="0"/>
              <a:t>选择</a:t>
            </a:r>
            <a:r>
              <a:rPr lang="en-US" altLang="zh-CN" dirty="0"/>
              <a:t>user-item</a:t>
            </a:r>
            <a:r>
              <a:rPr lang="zh-CN" altLang="en-US" dirty="0"/>
              <a:t> </a:t>
            </a:r>
            <a:r>
              <a:rPr lang="zh-CN" altLang="zh-CN" dirty="0"/>
              <a:t>置信区间上界最大的产品作为推荐结果。</a:t>
            </a:r>
            <a:endParaRPr lang="en-US" altLang="zh-CN" dirty="0"/>
          </a:p>
          <a:p>
            <a:r>
              <a:rPr lang="zh-CN" altLang="zh-CN" dirty="0"/>
              <a:t>引入了</a:t>
            </a:r>
            <a:r>
              <a:rPr lang="en-US" altLang="zh-CN" dirty="0"/>
              <a:t>user</a:t>
            </a:r>
            <a:r>
              <a:rPr lang="zh-CN" altLang="zh-CN" dirty="0"/>
              <a:t>特征的计算，让整个算法收敛更快。</a:t>
            </a:r>
          </a:p>
          <a:p>
            <a:endParaRPr kumimoji="1" lang="zh-CN" altLang="en-US" dirty="0"/>
          </a:p>
        </p:txBody>
      </p:sp>
      <p:pic>
        <p:nvPicPr>
          <p:cNvPr id="16" name="图片 15">
            <a:extLst>
              <a:ext uri="{FF2B5EF4-FFF2-40B4-BE49-F238E27FC236}">
                <a16:creationId xmlns:a16="http://schemas.microsoft.com/office/drawing/2014/main" id="{934E7198-A55A-0A44-B860-8930D74D7EFA}"/>
              </a:ext>
            </a:extLst>
          </p:cNvPr>
          <p:cNvPicPr/>
          <p:nvPr/>
        </p:nvPicPr>
        <p:blipFill>
          <a:blip r:embed="rId5"/>
          <a:stretch>
            <a:fillRect/>
          </a:stretch>
        </p:blipFill>
        <p:spPr>
          <a:xfrm>
            <a:off x="6301124" y="1648112"/>
            <a:ext cx="4799652" cy="3839587"/>
          </a:xfrm>
          <a:prstGeom prst="rect">
            <a:avLst/>
          </a:prstGeom>
        </p:spPr>
      </p:pic>
      <p:sp>
        <p:nvSpPr>
          <p:cNvPr id="17" name="矩形 16">
            <a:extLst>
              <a:ext uri="{FF2B5EF4-FFF2-40B4-BE49-F238E27FC236}">
                <a16:creationId xmlns:a16="http://schemas.microsoft.com/office/drawing/2014/main" id="{8AD76FCB-9C4D-4A43-91F9-3DEF8EE91735}"/>
              </a:ext>
            </a:extLst>
          </p:cNvPr>
          <p:cNvSpPr/>
          <p:nvPr/>
        </p:nvSpPr>
        <p:spPr>
          <a:xfrm>
            <a:off x="6652289" y="1175925"/>
            <a:ext cx="3253711"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排序学习（</a:t>
            </a:r>
            <a:r>
              <a:rPr lang="en-US" altLang="zh-CN" b="1" dirty="0">
                <a:latin typeface="Calibri" panose="020F0502020204030204" pitchFamily="34" charset="0"/>
                <a:cs typeface="Times New Roman" panose="02020603050405020304" pitchFamily="18" charset="0"/>
              </a:rPr>
              <a:t>Learning To Rank</a:t>
            </a:r>
            <a:r>
              <a:rPr lang="zh-CN" altLang="zh-CN" b="1" dirty="0">
                <a:latin typeface="Calibri" panose="020F0502020204030204" pitchFamily="34" charset="0"/>
                <a:cs typeface="Times New Roman" panose="02020603050405020304" pitchFamily="18" charset="0"/>
              </a:rPr>
              <a:t>）</a:t>
            </a:r>
            <a:r>
              <a:rPr lang="zh-CN" altLang="zh-CN" b="1" dirty="0"/>
              <a:t> </a:t>
            </a:r>
            <a:endParaRPr lang="zh-CN" altLang="en-US" b="1" dirty="0"/>
          </a:p>
        </p:txBody>
      </p:sp>
      <p:sp>
        <p:nvSpPr>
          <p:cNvPr id="18" name="文本框 17">
            <a:extLst>
              <a:ext uri="{FF2B5EF4-FFF2-40B4-BE49-F238E27FC236}">
                <a16:creationId xmlns:a16="http://schemas.microsoft.com/office/drawing/2014/main" id="{CB5A5C43-2EDD-7744-9A66-60735B1760A7}"/>
              </a:ext>
            </a:extLst>
          </p:cNvPr>
          <p:cNvSpPr txBox="1"/>
          <p:nvPr/>
        </p:nvSpPr>
        <p:spPr>
          <a:xfrm>
            <a:off x="6056320" y="5705757"/>
            <a:ext cx="5709320" cy="923330"/>
          </a:xfrm>
          <a:prstGeom prst="rect">
            <a:avLst/>
          </a:prstGeom>
          <a:noFill/>
        </p:spPr>
        <p:txBody>
          <a:bodyPr wrap="none" rtlCol="0">
            <a:spAutoFit/>
          </a:bodyPr>
          <a:lstStyle/>
          <a:p>
            <a:r>
              <a:rPr lang="en-US" altLang="zh-CN" dirty="0"/>
              <a:t>“</a:t>
            </a:r>
            <a:r>
              <a:rPr lang="zh-CN" altLang="zh-CN" dirty="0"/>
              <a:t>预测用户是否会对</a:t>
            </a:r>
            <a:r>
              <a:rPr lang="en-US" altLang="zh-CN" dirty="0"/>
              <a:t>Item</a:t>
            </a:r>
            <a:r>
              <a:rPr lang="zh-CN" altLang="zh-CN" dirty="0"/>
              <a:t>产生某种隐式反馈</a:t>
            </a:r>
            <a:r>
              <a:rPr lang="en-US" altLang="zh-CN" dirty="0"/>
              <a:t>”</a:t>
            </a:r>
            <a:r>
              <a:rPr lang="zh-CN" altLang="en-US" dirty="0"/>
              <a:t> 换个思路：</a:t>
            </a:r>
            <a:endParaRPr lang="en-US" altLang="zh-CN" dirty="0"/>
          </a:p>
          <a:p>
            <a:r>
              <a:rPr lang="en-US" altLang="zh-CN" dirty="0"/>
              <a:t>Pair-wise Ranking</a:t>
            </a:r>
            <a:r>
              <a:rPr lang="zh-CN" altLang="en-US" dirty="0"/>
              <a:t> </a:t>
            </a:r>
            <a:r>
              <a:rPr lang="zh-CN" altLang="zh-CN" dirty="0"/>
              <a:t>就是对同一个</a:t>
            </a:r>
            <a:r>
              <a:rPr lang="en-US" altLang="zh-CN" dirty="0"/>
              <a:t>User</a:t>
            </a:r>
            <a:r>
              <a:rPr lang="zh-CN" altLang="zh-CN" dirty="0"/>
              <a:t>，</a:t>
            </a:r>
            <a:endParaRPr lang="en-US" altLang="zh-CN" dirty="0"/>
          </a:p>
          <a:p>
            <a:r>
              <a:rPr lang="zh-CN" altLang="zh-CN" dirty="0"/>
              <a:t>直接考虑任意两个</a:t>
            </a:r>
            <a:r>
              <a:rPr lang="en-US" altLang="zh-CN" dirty="0"/>
              <a:t>Item</a:t>
            </a:r>
            <a:r>
              <a:rPr lang="zh-CN" altLang="zh-CN" dirty="0"/>
              <a:t>的顺序谁在前谁在后。</a:t>
            </a:r>
            <a:endParaRPr kumimoji="1" lang="zh-CN" altLang="en-US" dirty="0"/>
          </a:p>
        </p:txBody>
      </p:sp>
    </p:spTree>
    <p:extLst>
      <p:ext uri="{BB962C8B-B14F-4D97-AF65-F5344CB8AC3E}">
        <p14:creationId xmlns:p14="http://schemas.microsoft.com/office/powerpoint/2010/main" val="2110791145"/>
      </p:ext>
    </p:extLst>
  </p:cSld>
  <p:clrMapOvr>
    <a:masterClrMapping/>
  </p:clrMapOvr>
  <p:transition spd="slow" advTm="200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23697" y="234996"/>
            <a:ext cx="483883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微软雅黑" panose="020B0503020204020204" charset="-122"/>
                <a:ea typeface="微软雅黑" panose="020B0503020204020204" charset="-122"/>
              </a:rPr>
              <a:t>案例分析</a:t>
            </a:r>
            <a:endParaRPr lang="en-US" altLang="zh-CN"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153E290F-9753-6648-BAE9-B64AB13C8A94}"/>
              </a:ext>
            </a:extLst>
          </p:cNvPr>
          <p:cNvSpPr txBox="1"/>
          <p:nvPr/>
        </p:nvSpPr>
        <p:spPr>
          <a:xfrm>
            <a:off x="756745" y="1713186"/>
            <a:ext cx="3212504" cy="646331"/>
          </a:xfrm>
          <a:prstGeom prst="rect">
            <a:avLst/>
          </a:prstGeom>
          <a:noFill/>
        </p:spPr>
        <p:txBody>
          <a:bodyPr wrap="square" rtlCol="0">
            <a:spAutoFit/>
          </a:bodyPr>
          <a:lstStyle/>
          <a:p>
            <a:pPr marL="342900" indent="-342900">
              <a:buAutoNum type="arabicPeriod"/>
            </a:pPr>
            <a:endParaRPr kumimoji="1" lang="en-US" altLang="zh-CN" dirty="0"/>
          </a:p>
          <a:p>
            <a:pPr marL="342900" indent="-342900">
              <a:buAutoNum type="arabicPeriod"/>
            </a:pPr>
            <a:endParaRPr kumimoji="1" lang="en-US" altLang="zh-CN" dirty="0"/>
          </a:p>
        </p:txBody>
      </p:sp>
      <p:sp>
        <p:nvSpPr>
          <p:cNvPr id="30" name="矩形 29">
            <a:extLst>
              <a:ext uri="{FF2B5EF4-FFF2-40B4-BE49-F238E27FC236}">
                <a16:creationId xmlns:a16="http://schemas.microsoft.com/office/drawing/2014/main" id="{EF68955B-D86A-BF4B-8928-9887076298AF}"/>
              </a:ext>
            </a:extLst>
          </p:cNvPr>
          <p:cNvSpPr/>
          <p:nvPr/>
        </p:nvSpPr>
        <p:spPr>
          <a:xfrm rot="18875968">
            <a:off x="2600989" y="1760209"/>
            <a:ext cx="767867" cy="770498"/>
          </a:xfrm>
          <a:prstGeom prst="rect">
            <a:avLst/>
          </a:prstGeom>
          <a:solidFill>
            <a:schemeClr val="accent5">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FD1B7F4D-F6AF-8344-B2FF-B1DD1EB02500}"/>
              </a:ext>
            </a:extLst>
          </p:cNvPr>
          <p:cNvSpPr/>
          <p:nvPr/>
        </p:nvSpPr>
        <p:spPr>
          <a:xfrm rot="18875968">
            <a:off x="2600989" y="2958728"/>
            <a:ext cx="767867" cy="770498"/>
          </a:xfrm>
          <a:prstGeom prst="rect">
            <a:avLst/>
          </a:prstGeom>
          <a:solidFill>
            <a:schemeClr val="bg2">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9E6EEE5-292D-C944-8313-C0EEB538526D}"/>
              </a:ext>
            </a:extLst>
          </p:cNvPr>
          <p:cNvSpPr/>
          <p:nvPr/>
        </p:nvSpPr>
        <p:spPr>
          <a:xfrm rot="18875968">
            <a:off x="2600989" y="4157247"/>
            <a:ext cx="767867" cy="770498"/>
          </a:xfrm>
          <a:prstGeom prst="rect">
            <a:avLst/>
          </a:prstGeom>
          <a:solidFill>
            <a:schemeClr val="accent5">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61336FB-46CB-1A4C-A9B1-88AC838942CF}"/>
              </a:ext>
            </a:extLst>
          </p:cNvPr>
          <p:cNvSpPr/>
          <p:nvPr/>
        </p:nvSpPr>
        <p:spPr>
          <a:xfrm>
            <a:off x="2624030" y="1892212"/>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01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5" name="矩形 34">
            <a:extLst>
              <a:ext uri="{FF2B5EF4-FFF2-40B4-BE49-F238E27FC236}">
                <a16:creationId xmlns:a16="http://schemas.microsoft.com/office/drawing/2014/main" id="{50EEA9DA-6CE9-B24C-AC5F-D15523BE8553}"/>
              </a:ext>
            </a:extLst>
          </p:cNvPr>
          <p:cNvSpPr/>
          <p:nvPr/>
        </p:nvSpPr>
        <p:spPr>
          <a:xfrm>
            <a:off x="2624030" y="3091321"/>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02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6" name="矩形 35">
            <a:extLst>
              <a:ext uri="{FF2B5EF4-FFF2-40B4-BE49-F238E27FC236}">
                <a16:creationId xmlns:a16="http://schemas.microsoft.com/office/drawing/2014/main" id="{9DC93498-FC30-0B4A-854D-B089FE26E559}"/>
              </a:ext>
            </a:extLst>
          </p:cNvPr>
          <p:cNvSpPr/>
          <p:nvPr/>
        </p:nvSpPr>
        <p:spPr>
          <a:xfrm>
            <a:off x="2624030" y="4264593"/>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03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7" name="矩形 36">
            <a:extLst>
              <a:ext uri="{FF2B5EF4-FFF2-40B4-BE49-F238E27FC236}">
                <a16:creationId xmlns:a16="http://schemas.microsoft.com/office/drawing/2014/main" id="{DEE0BE1C-1078-0641-B70F-89CD0F740555}"/>
              </a:ext>
            </a:extLst>
          </p:cNvPr>
          <p:cNvSpPr/>
          <p:nvPr/>
        </p:nvSpPr>
        <p:spPr>
          <a:xfrm>
            <a:off x="3640908" y="2924447"/>
            <a:ext cx="3556817" cy="584775"/>
          </a:xfrm>
          <a:prstGeom prst="rect">
            <a:avLst/>
          </a:prstGeom>
        </p:spPr>
        <p:txBody>
          <a:bodyPr wrap="square" numCol="1" spcCol="360000">
            <a:spAutoFit/>
          </a:bodyPr>
          <a:lstStyle/>
          <a:p>
            <a:r>
              <a:rPr kumimoji="1" lang="zh-CN" altLang="en-US" sz="3200" dirty="0"/>
              <a:t>线下商超</a:t>
            </a:r>
            <a:endParaRPr kumimoji="1" lang="en-US" altLang="zh-CN" sz="3200" dirty="0"/>
          </a:p>
        </p:txBody>
      </p:sp>
      <p:sp>
        <p:nvSpPr>
          <p:cNvPr id="38" name="矩形 37">
            <a:extLst>
              <a:ext uri="{FF2B5EF4-FFF2-40B4-BE49-F238E27FC236}">
                <a16:creationId xmlns:a16="http://schemas.microsoft.com/office/drawing/2014/main" id="{2F6F3647-B8F0-314D-8066-2263AA1DEF20}"/>
              </a:ext>
            </a:extLst>
          </p:cNvPr>
          <p:cNvSpPr/>
          <p:nvPr/>
        </p:nvSpPr>
        <p:spPr>
          <a:xfrm>
            <a:off x="3640907" y="4221920"/>
            <a:ext cx="3556817" cy="584775"/>
          </a:xfrm>
          <a:prstGeom prst="rect">
            <a:avLst/>
          </a:prstGeom>
        </p:spPr>
        <p:txBody>
          <a:bodyPr wrap="square" numCol="1" spcCol="360000">
            <a:spAutoFit/>
          </a:bodyPr>
          <a:lstStyle/>
          <a:p>
            <a:r>
              <a:rPr kumimoji="1" lang="zh-CN" altLang="en-US" sz="3200" dirty="0"/>
              <a:t>金融保险推荐</a:t>
            </a:r>
          </a:p>
        </p:txBody>
      </p:sp>
      <p:sp>
        <p:nvSpPr>
          <p:cNvPr id="39" name="矩形 38">
            <a:extLst>
              <a:ext uri="{FF2B5EF4-FFF2-40B4-BE49-F238E27FC236}">
                <a16:creationId xmlns:a16="http://schemas.microsoft.com/office/drawing/2014/main" id="{076F4BA5-8193-B446-8D12-850DAE04056F}"/>
              </a:ext>
            </a:extLst>
          </p:cNvPr>
          <p:cNvSpPr/>
          <p:nvPr/>
        </p:nvSpPr>
        <p:spPr>
          <a:xfrm>
            <a:off x="3711805" y="1840913"/>
            <a:ext cx="3556817" cy="584775"/>
          </a:xfrm>
          <a:prstGeom prst="rect">
            <a:avLst/>
          </a:prstGeom>
        </p:spPr>
        <p:txBody>
          <a:bodyPr wrap="square" numCol="1" spcCol="360000">
            <a:spAutoFit/>
          </a:bodyPr>
          <a:lstStyle/>
          <a:p>
            <a:r>
              <a:rPr kumimoji="1" lang="zh-CN" altLang="en-US" sz="3200" dirty="0"/>
              <a:t>电商案例</a:t>
            </a:r>
            <a:endParaRPr kumimoji="1" lang="en-US" altLang="zh-CN" sz="3200" dirty="0"/>
          </a:p>
        </p:txBody>
      </p:sp>
    </p:spTree>
    <p:extLst>
      <p:ext uri="{BB962C8B-B14F-4D97-AF65-F5344CB8AC3E}">
        <p14:creationId xmlns:p14="http://schemas.microsoft.com/office/powerpoint/2010/main" val="1834419652"/>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3" grpId="0" animBg="1"/>
      <p:bldP spid="34" grpId="0"/>
      <p:bldP spid="35" grpId="0"/>
      <p:bldP spid="36" grpId="0"/>
      <p:bldP spid="37" grpId="0"/>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电商推荐数据流程</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sp>
        <p:nvSpPr>
          <p:cNvPr id="77" name="文本框 76">
            <a:extLst>
              <a:ext uri="{FF2B5EF4-FFF2-40B4-BE49-F238E27FC236}">
                <a16:creationId xmlns:a16="http://schemas.microsoft.com/office/drawing/2014/main" id="{42F60B77-6F51-7C42-B2D6-DB78CB96226D}"/>
              </a:ext>
            </a:extLst>
          </p:cNvPr>
          <p:cNvSpPr txBox="1"/>
          <p:nvPr/>
        </p:nvSpPr>
        <p:spPr>
          <a:xfrm>
            <a:off x="1532382" y="1971606"/>
            <a:ext cx="2927838" cy="3416320"/>
          </a:xfrm>
          <a:prstGeom prst="rect">
            <a:avLst/>
          </a:prstGeom>
          <a:noFill/>
        </p:spPr>
        <p:txBody>
          <a:bodyPr wrap="square" rtlCol="0">
            <a:spAutoFit/>
          </a:bodyPr>
          <a:lstStyle/>
          <a:p>
            <a:r>
              <a:rPr kumimoji="1" lang="zh-CN" altLang="en-US" dirty="0"/>
              <a:t>大体上分两步：</a:t>
            </a:r>
            <a:endParaRPr kumimoji="1" lang="en-US" altLang="zh-CN" dirty="0"/>
          </a:p>
          <a:p>
            <a:r>
              <a:rPr kumimoji="1" lang="en-US" altLang="zh-CN" dirty="0"/>
              <a:t>1</a:t>
            </a:r>
            <a:r>
              <a:rPr kumimoji="1" lang="zh-CN" altLang="en-US" dirty="0"/>
              <a:t>）数据分析</a:t>
            </a:r>
            <a:endParaRPr kumimoji="1" lang="en-US" altLang="zh-CN" dirty="0"/>
          </a:p>
          <a:p>
            <a:pPr marL="342900" indent="-342900">
              <a:buFont typeface="+mj-ea"/>
              <a:buAutoNum type="circleNumDbPlain"/>
            </a:pPr>
            <a:r>
              <a:rPr kumimoji="1" lang="en-US" altLang="zh-CN" dirty="0"/>
              <a:t>  </a:t>
            </a:r>
            <a:r>
              <a:rPr kumimoji="1" lang="zh-CN" altLang="en-US" dirty="0"/>
              <a:t>特征抽取</a:t>
            </a:r>
            <a:endParaRPr kumimoji="1" lang="en-US" altLang="zh-CN" dirty="0"/>
          </a:p>
          <a:p>
            <a:pPr marL="342900" indent="-342900">
              <a:buFont typeface="+mj-ea"/>
              <a:buAutoNum type="circleNumDbPlain"/>
            </a:pPr>
            <a:r>
              <a:rPr kumimoji="1" lang="en-US" altLang="zh-CN" dirty="0"/>
              <a:t>  </a:t>
            </a:r>
            <a:r>
              <a:rPr kumimoji="1" lang="zh-CN" altLang="en-US" dirty="0"/>
              <a:t>标签生成</a:t>
            </a:r>
            <a:endParaRPr kumimoji="1" lang="en-US" altLang="zh-CN" dirty="0"/>
          </a:p>
          <a:p>
            <a:pPr marL="342900" indent="-342900">
              <a:buFont typeface="+mj-ea"/>
              <a:buAutoNum type="circleNumDbPlain"/>
            </a:pPr>
            <a:r>
              <a:rPr kumimoji="1" lang="en-US" altLang="zh-CN" dirty="0"/>
              <a:t>  </a:t>
            </a:r>
            <a:r>
              <a:rPr kumimoji="1" lang="zh-CN" altLang="en-US" dirty="0"/>
              <a:t>相似度计算</a:t>
            </a:r>
            <a:endParaRPr kumimoji="1" lang="en-US" altLang="zh-CN" dirty="0"/>
          </a:p>
          <a:p>
            <a:endParaRPr kumimoji="1" lang="en-US" altLang="zh-CN" dirty="0"/>
          </a:p>
          <a:p>
            <a:r>
              <a:rPr kumimoji="1" lang="en-US" altLang="zh-CN" dirty="0"/>
              <a:t>2</a:t>
            </a:r>
            <a:r>
              <a:rPr kumimoji="1" lang="zh-CN" altLang="en-US" dirty="0"/>
              <a:t>）机器学习</a:t>
            </a:r>
            <a:endParaRPr kumimoji="1" lang="en-US" altLang="zh-CN" dirty="0"/>
          </a:p>
          <a:p>
            <a:pPr marL="342900" indent="-342900">
              <a:buFont typeface="+mj-ea"/>
              <a:buAutoNum type="circleNumDbPlain"/>
            </a:pPr>
            <a:r>
              <a:rPr kumimoji="1" lang="en-US" altLang="zh-CN" dirty="0"/>
              <a:t>  </a:t>
            </a:r>
            <a:r>
              <a:rPr kumimoji="1" lang="zh-CN" altLang="en-US" dirty="0"/>
              <a:t>分类和回归</a:t>
            </a:r>
            <a:endParaRPr kumimoji="1" lang="en-US" altLang="zh-CN" dirty="0"/>
          </a:p>
          <a:p>
            <a:pPr marL="342900" indent="-342900">
              <a:buFont typeface="+mj-ea"/>
              <a:buAutoNum type="circleNumDbPlain"/>
            </a:pPr>
            <a:r>
              <a:rPr kumimoji="1" lang="en-US" altLang="zh-CN" dirty="0"/>
              <a:t>  </a:t>
            </a:r>
            <a:r>
              <a:rPr kumimoji="1" lang="zh-CN" altLang="en-US" dirty="0"/>
              <a:t>推荐模型</a:t>
            </a:r>
            <a:endParaRPr kumimoji="1" lang="en-US" altLang="zh-CN" dirty="0"/>
          </a:p>
          <a:p>
            <a:pPr marL="342900" indent="-342900">
              <a:buFont typeface="+mj-ea"/>
              <a:buAutoNum type="circleNumDbPlain"/>
            </a:pPr>
            <a:r>
              <a:rPr kumimoji="1" lang="en-US" altLang="zh-CN" dirty="0"/>
              <a:t>  </a:t>
            </a:r>
            <a:r>
              <a:rPr kumimoji="1" lang="zh-CN" altLang="en-US" dirty="0"/>
              <a:t>模型融合</a:t>
            </a:r>
            <a:endParaRPr kumimoji="1" lang="en-US" altLang="zh-CN" dirty="0"/>
          </a:p>
          <a:p>
            <a:r>
              <a:rPr kumimoji="1" lang="en-US" altLang="zh-CN" dirty="0"/>
              <a:t>    </a:t>
            </a:r>
          </a:p>
          <a:p>
            <a:endParaRPr kumimoji="1" lang="zh-CN" altLang="en-US" dirty="0"/>
          </a:p>
        </p:txBody>
      </p:sp>
      <p:pic>
        <p:nvPicPr>
          <p:cNvPr id="9" name="Drawing 0" descr="1545988379697.jpg">
            <a:extLst>
              <a:ext uri="{FF2B5EF4-FFF2-40B4-BE49-F238E27FC236}">
                <a16:creationId xmlns:a16="http://schemas.microsoft.com/office/drawing/2014/main" id="{7BB986E4-1ACF-6640-AD61-0C1C9A2D22F5}"/>
              </a:ext>
            </a:extLst>
          </p:cNvPr>
          <p:cNvPicPr/>
          <p:nvPr/>
        </p:nvPicPr>
        <p:blipFill>
          <a:blip r:embed="rId4"/>
          <a:stretch>
            <a:fillRect/>
          </a:stretch>
        </p:blipFill>
        <p:spPr>
          <a:xfrm>
            <a:off x="4039679" y="756708"/>
            <a:ext cx="6306103" cy="6101292"/>
          </a:xfrm>
          <a:prstGeom prst="rect">
            <a:avLst/>
          </a:prstGeom>
        </p:spPr>
      </p:pic>
    </p:spTree>
    <p:extLst>
      <p:ext uri="{BB962C8B-B14F-4D97-AF65-F5344CB8AC3E}">
        <p14:creationId xmlns:p14="http://schemas.microsoft.com/office/powerpoint/2010/main" val="1064597311"/>
      </p:ext>
    </p:extLst>
  </p:cSld>
  <p:clrMapOvr>
    <a:masterClrMapping/>
  </p:clrMapOvr>
  <p:transition spd="slow" advTm="200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电商推荐三大模块</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10" name="图片 9" descr="图片包含 屏幕截图&#10;&#10;描述已自动生成">
            <a:extLst>
              <a:ext uri="{FF2B5EF4-FFF2-40B4-BE49-F238E27FC236}">
                <a16:creationId xmlns:a16="http://schemas.microsoft.com/office/drawing/2014/main" id="{4571AD7E-3660-974B-8D61-6B75B644ADE1}"/>
              </a:ext>
            </a:extLst>
          </p:cNvPr>
          <p:cNvPicPr/>
          <p:nvPr/>
        </p:nvPicPr>
        <p:blipFill>
          <a:blip r:embed="rId4"/>
          <a:stretch>
            <a:fillRect/>
          </a:stretch>
        </p:blipFill>
        <p:spPr>
          <a:xfrm>
            <a:off x="6758550" y="980056"/>
            <a:ext cx="5270500" cy="3027045"/>
          </a:xfrm>
          <a:prstGeom prst="rect">
            <a:avLst/>
          </a:prstGeom>
        </p:spPr>
      </p:pic>
      <p:pic>
        <p:nvPicPr>
          <p:cNvPr id="11" name="Picture 2">
            <a:extLst>
              <a:ext uri="{FF2B5EF4-FFF2-40B4-BE49-F238E27FC236}">
                <a16:creationId xmlns:a16="http://schemas.microsoft.com/office/drawing/2014/main" id="{BDC6D652-0826-094B-B268-34C53AB7B5F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758550" y="4230449"/>
            <a:ext cx="5270500" cy="2582545"/>
          </a:xfrm>
          <a:prstGeom prst="rect">
            <a:avLst/>
          </a:prstGeom>
          <a:noFill/>
          <a:ln>
            <a:noFill/>
          </a:ln>
          <a:effectLst/>
        </p:spPr>
      </p:pic>
      <p:sp>
        <p:nvSpPr>
          <p:cNvPr id="2" name="文本框 1">
            <a:extLst>
              <a:ext uri="{FF2B5EF4-FFF2-40B4-BE49-F238E27FC236}">
                <a16:creationId xmlns:a16="http://schemas.microsoft.com/office/drawing/2014/main" id="{ED6153FC-3B23-0648-A58F-270629BE38F6}"/>
              </a:ext>
            </a:extLst>
          </p:cNvPr>
          <p:cNvSpPr txBox="1"/>
          <p:nvPr/>
        </p:nvSpPr>
        <p:spPr>
          <a:xfrm>
            <a:off x="5433451" y="1758464"/>
            <a:ext cx="1471448" cy="523220"/>
          </a:xfrm>
          <a:prstGeom prst="rect">
            <a:avLst/>
          </a:prstGeom>
          <a:noFill/>
        </p:spPr>
        <p:txBody>
          <a:bodyPr wrap="square" rtlCol="0">
            <a:spAutoFit/>
          </a:bodyPr>
          <a:lstStyle/>
          <a:p>
            <a:r>
              <a:rPr kumimoji="1" lang="en-US" altLang="zh-CN" sz="2800" b="1" dirty="0">
                <a:solidFill>
                  <a:srgbClr val="FF0000"/>
                </a:solidFill>
              </a:rPr>
              <a:t>2.</a:t>
            </a:r>
            <a:r>
              <a:rPr kumimoji="1" lang="zh-CN" altLang="en-US" sz="2800" b="1" dirty="0">
                <a:solidFill>
                  <a:srgbClr val="FF0000"/>
                </a:solidFill>
              </a:rPr>
              <a:t> </a:t>
            </a:r>
            <a:r>
              <a:rPr kumimoji="1" lang="zh-CN" altLang="en-US" sz="2400" b="1" dirty="0">
                <a:solidFill>
                  <a:srgbClr val="FF0000"/>
                </a:solidFill>
              </a:rPr>
              <a:t>排序</a:t>
            </a:r>
            <a:endParaRPr kumimoji="1" lang="zh-CN" altLang="en-US" sz="2800" b="1" dirty="0">
              <a:solidFill>
                <a:srgbClr val="FF0000"/>
              </a:solidFill>
            </a:endParaRPr>
          </a:p>
        </p:txBody>
      </p:sp>
      <p:sp>
        <p:nvSpPr>
          <p:cNvPr id="3" name="文本框 2">
            <a:extLst>
              <a:ext uri="{FF2B5EF4-FFF2-40B4-BE49-F238E27FC236}">
                <a16:creationId xmlns:a16="http://schemas.microsoft.com/office/drawing/2014/main" id="{5677BA21-4A4C-0341-922C-05D12757A5D4}"/>
              </a:ext>
            </a:extLst>
          </p:cNvPr>
          <p:cNvSpPr txBox="1"/>
          <p:nvPr/>
        </p:nvSpPr>
        <p:spPr>
          <a:xfrm>
            <a:off x="5517931" y="5129048"/>
            <a:ext cx="1409360" cy="461665"/>
          </a:xfrm>
          <a:prstGeom prst="rect">
            <a:avLst/>
          </a:prstGeom>
          <a:noFill/>
        </p:spPr>
        <p:txBody>
          <a:bodyPr wrap="none" rtlCol="0">
            <a:spAutoFit/>
          </a:bodyPr>
          <a:lstStyle/>
          <a:p>
            <a:r>
              <a:rPr kumimoji="1" lang="en-US" altLang="zh-CN" sz="2400" b="1" dirty="0">
                <a:solidFill>
                  <a:srgbClr val="FF0000"/>
                </a:solidFill>
              </a:rPr>
              <a:t>3.</a:t>
            </a:r>
            <a:r>
              <a:rPr kumimoji="1" lang="zh-CN" altLang="en-US" sz="2400" b="1" dirty="0">
                <a:solidFill>
                  <a:srgbClr val="FF0000"/>
                </a:solidFill>
              </a:rPr>
              <a:t> 重排序</a:t>
            </a:r>
          </a:p>
        </p:txBody>
      </p:sp>
      <p:sp>
        <p:nvSpPr>
          <p:cNvPr id="13" name="椭圆 12">
            <a:extLst>
              <a:ext uri="{FF2B5EF4-FFF2-40B4-BE49-F238E27FC236}">
                <a16:creationId xmlns:a16="http://schemas.microsoft.com/office/drawing/2014/main" id="{D2A5A42A-94C6-1A4F-A4A3-5D3910D1F40F}"/>
              </a:ext>
            </a:extLst>
          </p:cNvPr>
          <p:cNvSpPr/>
          <p:nvPr/>
        </p:nvSpPr>
        <p:spPr>
          <a:xfrm>
            <a:off x="1138406" y="999916"/>
            <a:ext cx="1476146" cy="84490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Pool1</a:t>
            </a:r>
          </a:p>
          <a:p>
            <a:pPr algn="ctr"/>
            <a:r>
              <a:rPr lang="en-US" altLang="zh-CN" dirty="0" err="1"/>
              <a:t>iSim</a:t>
            </a:r>
            <a:endParaRPr lang="zh-CN" altLang="en-US" dirty="0"/>
          </a:p>
        </p:txBody>
      </p:sp>
      <p:sp>
        <p:nvSpPr>
          <p:cNvPr id="14" name="椭圆 13">
            <a:extLst>
              <a:ext uri="{FF2B5EF4-FFF2-40B4-BE49-F238E27FC236}">
                <a16:creationId xmlns:a16="http://schemas.microsoft.com/office/drawing/2014/main" id="{D8223C27-6D14-6B40-9D9B-CBB0241661C9}"/>
              </a:ext>
            </a:extLst>
          </p:cNvPr>
          <p:cNvSpPr/>
          <p:nvPr/>
        </p:nvSpPr>
        <p:spPr>
          <a:xfrm>
            <a:off x="1138407" y="3384140"/>
            <a:ext cx="1490694" cy="94508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Pool3</a:t>
            </a:r>
          </a:p>
          <a:p>
            <a:pPr algn="ctr"/>
            <a:r>
              <a:rPr lang="en-US" altLang="zh-CN" dirty="0" err="1"/>
              <a:t>CategoryHot</a:t>
            </a:r>
            <a:endParaRPr lang="zh-CN" altLang="en-US" dirty="0"/>
          </a:p>
        </p:txBody>
      </p:sp>
      <p:sp>
        <p:nvSpPr>
          <p:cNvPr id="15" name="椭圆 14">
            <a:extLst>
              <a:ext uri="{FF2B5EF4-FFF2-40B4-BE49-F238E27FC236}">
                <a16:creationId xmlns:a16="http://schemas.microsoft.com/office/drawing/2014/main" id="{6E3A9E9E-A43E-F843-A2FD-D6DAC5C37FAD}"/>
              </a:ext>
            </a:extLst>
          </p:cNvPr>
          <p:cNvSpPr/>
          <p:nvPr/>
        </p:nvSpPr>
        <p:spPr>
          <a:xfrm>
            <a:off x="1182065" y="2075990"/>
            <a:ext cx="1432487" cy="99912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Pool2</a:t>
            </a:r>
          </a:p>
          <a:p>
            <a:pPr algn="ctr"/>
            <a:r>
              <a:rPr lang="en-US" altLang="zh-CN" dirty="0"/>
              <a:t>Offline</a:t>
            </a:r>
            <a:endParaRPr lang="zh-CN" altLang="en-US" dirty="0"/>
          </a:p>
        </p:txBody>
      </p:sp>
      <p:sp>
        <p:nvSpPr>
          <p:cNvPr id="16" name="椭圆 15">
            <a:extLst>
              <a:ext uri="{FF2B5EF4-FFF2-40B4-BE49-F238E27FC236}">
                <a16:creationId xmlns:a16="http://schemas.microsoft.com/office/drawing/2014/main" id="{D2E18C9F-2B2F-E24F-989E-88C77B323C85}"/>
              </a:ext>
            </a:extLst>
          </p:cNvPr>
          <p:cNvSpPr/>
          <p:nvPr/>
        </p:nvSpPr>
        <p:spPr>
          <a:xfrm>
            <a:off x="1152828" y="4581418"/>
            <a:ext cx="1582968" cy="908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Pool4</a:t>
            </a:r>
          </a:p>
          <a:p>
            <a:pPr algn="ctr"/>
            <a:r>
              <a:rPr lang="en-US" altLang="zh-CN" dirty="0" err="1"/>
              <a:t>CoolStart</a:t>
            </a:r>
            <a:endParaRPr lang="zh-CN" altLang="en-US" dirty="0"/>
          </a:p>
        </p:txBody>
      </p:sp>
      <p:cxnSp>
        <p:nvCxnSpPr>
          <p:cNvPr id="17" name="直接箭头连接符 10">
            <a:extLst>
              <a:ext uri="{FF2B5EF4-FFF2-40B4-BE49-F238E27FC236}">
                <a16:creationId xmlns:a16="http://schemas.microsoft.com/office/drawing/2014/main" id="{B3129ADF-15A8-9440-A056-1C433E6853E3}"/>
              </a:ext>
            </a:extLst>
          </p:cNvPr>
          <p:cNvCxnSpPr/>
          <p:nvPr/>
        </p:nvCxnSpPr>
        <p:spPr>
          <a:xfrm>
            <a:off x="2627784" y="1844824"/>
            <a:ext cx="1368152" cy="9220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1">
            <a:extLst>
              <a:ext uri="{FF2B5EF4-FFF2-40B4-BE49-F238E27FC236}">
                <a16:creationId xmlns:a16="http://schemas.microsoft.com/office/drawing/2014/main" id="{51CC5FC9-A29B-5C41-A975-A5EA23772E4F}"/>
              </a:ext>
            </a:extLst>
          </p:cNvPr>
          <p:cNvCxnSpPr/>
          <p:nvPr/>
        </p:nvCxnSpPr>
        <p:spPr>
          <a:xfrm>
            <a:off x="2614553" y="2871265"/>
            <a:ext cx="1368152" cy="3343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2">
            <a:extLst>
              <a:ext uri="{FF2B5EF4-FFF2-40B4-BE49-F238E27FC236}">
                <a16:creationId xmlns:a16="http://schemas.microsoft.com/office/drawing/2014/main" id="{64B60C56-4254-1542-985C-1F7034B426D0}"/>
              </a:ext>
            </a:extLst>
          </p:cNvPr>
          <p:cNvCxnSpPr/>
          <p:nvPr/>
        </p:nvCxnSpPr>
        <p:spPr>
          <a:xfrm flipV="1">
            <a:off x="2735796" y="3513375"/>
            <a:ext cx="1152128" cy="5850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3">
            <a:extLst>
              <a:ext uri="{FF2B5EF4-FFF2-40B4-BE49-F238E27FC236}">
                <a16:creationId xmlns:a16="http://schemas.microsoft.com/office/drawing/2014/main" id="{2A81269E-4370-914F-AE00-0AFD7A631FCF}"/>
              </a:ext>
            </a:extLst>
          </p:cNvPr>
          <p:cNvCxnSpPr/>
          <p:nvPr/>
        </p:nvCxnSpPr>
        <p:spPr>
          <a:xfrm flipV="1">
            <a:off x="2722565" y="3966270"/>
            <a:ext cx="1152128" cy="12509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7BE86D1D-6823-E242-862C-DEFD15E4781A}"/>
              </a:ext>
            </a:extLst>
          </p:cNvPr>
          <p:cNvSpPr/>
          <p:nvPr/>
        </p:nvSpPr>
        <p:spPr>
          <a:xfrm>
            <a:off x="4052900" y="3328087"/>
            <a:ext cx="1800200" cy="88724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Match</a:t>
            </a:r>
            <a:r>
              <a:rPr lang="zh-CN" altLang="en-US" dirty="0"/>
              <a:t> </a:t>
            </a:r>
            <a:r>
              <a:rPr lang="en-US" altLang="zh-CN" dirty="0"/>
              <a:t>List</a:t>
            </a:r>
            <a:endParaRPr lang="zh-CN" altLang="en-US" dirty="0"/>
          </a:p>
        </p:txBody>
      </p:sp>
      <p:sp>
        <p:nvSpPr>
          <p:cNvPr id="22" name="椭圆 21">
            <a:extLst>
              <a:ext uri="{FF2B5EF4-FFF2-40B4-BE49-F238E27FC236}">
                <a16:creationId xmlns:a16="http://schemas.microsoft.com/office/drawing/2014/main" id="{B3BA2DA2-C1E0-0C4D-A3A2-E3B8FDE348C8}"/>
              </a:ext>
            </a:extLst>
          </p:cNvPr>
          <p:cNvSpPr/>
          <p:nvPr/>
        </p:nvSpPr>
        <p:spPr>
          <a:xfrm>
            <a:off x="1286990" y="5661248"/>
            <a:ext cx="1340794" cy="908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t>
            </a:r>
            <a:endParaRPr lang="zh-CN" altLang="en-US" dirty="0"/>
          </a:p>
        </p:txBody>
      </p:sp>
      <p:cxnSp>
        <p:nvCxnSpPr>
          <p:cNvPr id="23" name="直接箭头连接符 28">
            <a:extLst>
              <a:ext uri="{FF2B5EF4-FFF2-40B4-BE49-F238E27FC236}">
                <a16:creationId xmlns:a16="http://schemas.microsoft.com/office/drawing/2014/main" id="{A11835A3-A471-F14E-8228-C0A345801F7C}"/>
              </a:ext>
            </a:extLst>
          </p:cNvPr>
          <p:cNvCxnSpPr>
            <a:cxnSpLocks/>
          </p:cNvCxnSpPr>
          <p:nvPr/>
        </p:nvCxnSpPr>
        <p:spPr>
          <a:xfrm flipV="1">
            <a:off x="2830577" y="4591740"/>
            <a:ext cx="1044116" cy="15238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33D0A41-5737-1443-8343-6E1A027D41B9}"/>
              </a:ext>
            </a:extLst>
          </p:cNvPr>
          <p:cNvSpPr txBox="1"/>
          <p:nvPr/>
        </p:nvSpPr>
        <p:spPr>
          <a:xfrm>
            <a:off x="24338" y="3228385"/>
            <a:ext cx="1109599" cy="461665"/>
          </a:xfrm>
          <a:prstGeom prst="rect">
            <a:avLst/>
          </a:prstGeom>
          <a:noFill/>
        </p:spPr>
        <p:txBody>
          <a:bodyPr wrap="none" rtlCol="0">
            <a:spAutoFit/>
          </a:bodyPr>
          <a:lstStyle/>
          <a:p>
            <a:r>
              <a:rPr kumimoji="1" lang="en-US" altLang="zh-CN" sz="2400" b="1" dirty="0">
                <a:solidFill>
                  <a:srgbClr val="FF0000"/>
                </a:solidFill>
              </a:rPr>
              <a:t>1.</a:t>
            </a:r>
            <a:r>
              <a:rPr kumimoji="1" lang="zh-CN" altLang="en-US" sz="2400" b="1" dirty="0">
                <a:solidFill>
                  <a:srgbClr val="FF0000"/>
                </a:solidFill>
              </a:rPr>
              <a:t> 召回</a:t>
            </a:r>
          </a:p>
        </p:txBody>
      </p:sp>
    </p:spTree>
    <p:extLst>
      <p:ext uri="{BB962C8B-B14F-4D97-AF65-F5344CB8AC3E}">
        <p14:creationId xmlns:p14="http://schemas.microsoft.com/office/powerpoint/2010/main" val="2366962879"/>
      </p:ext>
    </p:extLst>
  </p:cSld>
  <p:clrMapOvr>
    <a:masterClrMapping/>
  </p:clrMapOvr>
  <p:transition spd="slow" advTm="2000">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电商推荐</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系统架构与实现模块</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E69D6142-AE3D-2246-ADD0-5E98FD4738B2}"/>
              </a:ext>
            </a:extLst>
          </p:cNvPr>
          <p:cNvPicPr>
            <a:picLocks noChangeAspect="1"/>
          </p:cNvPicPr>
          <p:nvPr/>
        </p:nvPicPr>
        <p:blipFill>
          <a:blip r:embed="rId4"/>
          <a:stretch>
            <a:fillRect/>
          </a:stretch>
        </p:blipFill>
        <p:spPr>
          <a:xfrm>
            <a:off x="0" y="2194410"/>
            <a:ext cx="6696158" cy="3342790"/>
          </a:xfrm>
          <a:prstGeom prst="rect">
            <a:avLst/>
          </a:prstGeom>
        </p:spPr>
      </p:pic>
      <p:pic>
        <p:nvPicPr>
          <p:cNvPr id="10" name="图片 9">
            <a:extLst>
              <a:ext uri="{FF2B5EF4-FFF2-40B4-BE49-F238E27FC236}">
                <a16:creationId xmlns:a16="http://schemas.microsoft.com/office/drawing/2014/main" id="{BE749209-B8E3-3F41-9F54-37F961AB7116}"/>
              </a:ext>
            </a:extLst>
          </p:cNvPr>
          <p:cNvPicPr/>
          <p:nvPr/>
        </p:nvPicPr>
        <p:blipFill>
          <a:blip r:embed="rId5"/>
          <a:stretch>
            <a:fillRect/>
          </a:stretch>
        </p:blipFill>
        <p:spPr>
          <a:xfrm>
            <a:off x="6893750" y="1279882"/>
            <a:ext cx="5270500" cy="1417320"/>
          </a:xfrm>
          <a:prstGeom prst="rect">
            <a:avLst/>
          </a:prstGeom>
        </p:spPr>
      </p:pic>
      <p:pic>
        <p:nvPicPr>
          <p:cNvPr id="11" name="图片 10" descr="图片包含 屏幕截图&#10;&#10;描述已自动生成">
            <a:extLst>
              <a:ext uri="{FF2B5EF4-FFF2-40B4-BE49-F238E27FC236}">
                <a16:creationId xmlns:a16="http://schemas.microsoft.com/office/drawing/2014/main" id="{6A086811-739E-3D49-97ED-E1118215144A}"/>
              </a:ext>
            </a:extLst>
          </p:cNvPr>
          <p:cNvPicPr/>
          <p:nvPr/>
        </p:nvPicPr>
        <p:blipFill>
          <a:blip r:embed="rId6"/>
          <a:stretch>
            <a:fillRect/>
          </a:stretch>
        </p:blipFill>
        <p:spPr>
          <a:xfrm>
            <a:off x="6696158" y="3123549"/>
            <a:ext cx="5270500" cy="1480820"/>
          </a:xfrm>
          <a:prstGeom prst="rect">
            <a:avLst/>
          </a:prstGeom>
        </p:spPr>
      </p:pic>
      <p:sp>
        <p:nvSpPr>
          <p:cNvPr id="3" name="文本框 2">
            <a:extLst>
              <a:ext uri="{FF2B5EF4-FFF2-40B4-BE49-F238E27FC236}">
                <a16:creationId xmlns:a16="http://schemas.microsoft.com/office/drawing/2014/main" id="{BE90909B-30A8-724E-BE54-428A30207C46}"/>
              </a:ext>
            </a:extLst>
          </p:cNvPr>
          <p:cNvSpPr txBox="1"/>
          <p:nvPr/>
        </p:nvSpPr>
        <p:spPr>
          <a:xfrm>
            <a:off x="8777410" y="813723"/>
            <a:ext cx="1415772" cy="461665"/>
          </a:xfrm>
          <a:prstGeom prst="rect">
            <a:avLst/>
          </a:prstGeom>
          <a:noFill/>
        </p:spPr>
        <p:txBody>
          <a:bodyPr wrap="none" rtlCol="0">
            <a:spAutoFit/>
          </a:bodyPr>
          <a:lstStyle/>
          <a:p>
            <a:r>
              <a:rPr kumimoji="1" lang="zh-CN" altLang="en-US" sz="2400" b="1" dirty="0">
                <a:solidFill>
                  <a:srgbClr val="FF0000"/>
                </a:solidFill>
              </a:rPr>
              <a:t>离线计算</a:t>
            </a:r>
          </a:p>
        </p:txBody>
      </p:sp>
      <p:pic>
        <p:nvPicPr>
          <p:cNvPr id="14" name="图片 13" descr="图片包含 屏幕截图&#10;&#10;描述已自动生成">
            <a:extLst>
              <a:ext uri="{FF2B5EF4-FFF2-40B4-BE49-F238E27FC236}">
                <a16:creationId xmlns:a16="http://schemas.microsoft.com/office/drawing/2014/main" id="{F9C3966A-2122-F249-B80B-8BCB460367AA}"/>
              </a:ext>
            </a:extLst>
          </p:cNvPr>
          <p:cNvPicPr/>
          <p:nvPr/>
        </p:nvPicPr>
        <p:blipFill>
          <a:blip r:embed="rId7"/>
          <a:stretch>
            <a:fillRect/>
          </a:stretch>
        </p:blipFill>
        <p:spPr>
          <a:xfrm>
            <a:off x="7087075" y="5098647"/>
            <a:ext cx="4929950" cy="2002205"/>
          </a:xfrm>
          <a:prstGeom prst="rect">
            <a:avLst/>
          </a:prstGeom>
        </p:spPr>
      </p:pic>
      <p:sp>
        <p:nvSpPr>
          <p:cNvPr id="12" name="文本框 11">
            <a:extLst>
              <a:ext uri="{FF2B5EF4-FFF2-40B4-BE49-F238E27FC236}">
                <a16:creationId xmlns:a16="http://schemas.microsoft.com/office/drawing/2014/main" id="{BDD5FDFE-147C-E248-8F4B-EDA852552273}"/>
              </a:ext>
            </a:extLst>
          </p:cNvPr>
          <p:cNvSpPr txBox="1"/>
          <p:nvPr/>
        </p:nvSpPr>
        <p:spPr>
          <a:xfrm>
            <a:off x="8777410" y="2754217"/>
            <a:ext cx="1415772" cy="461665"/>
          </a:xfrm>
          <a:prstGeom prst="rect">
            <a:avLst/>
          </a:prstGeom>
          <a:noFill/>
        </p:spPr>
        <p:txBody>
          <a:bodyPr wrap="none" rtlCol="0">
            <a:spAutoFit/>
          </a:bodyPr>
          <a:lstStyle/>
          <a:p>
            <a:r>
              <a:rPr kumimoji="1" lang="zh-CN" altLang="en-US" sz="2400" b="1" dirty="0">
                <a:solidFill>
                  <a:srgbClr val="FF0000"/>
                </a:solidFill>
              </a:rPr>
              <a:t>近线计算</a:t>
            </a:r>
          </a:p>
        </p:txBody>
      </p:sp>
      <p:sp>
        <p:nvSpPr>
          <p:cNvPr id="13" name="文本框 12">
            <a:extLst>
              <a:ext uri="{FF2B5EF4-FFF2-40B4-BE49-F238E27FC236}">
                <a16:creationId xmlns:a16="http://schemas.microsoft.com/office/drawing/2014/main" id="{3AA445ED-A3C3-1D42-8539-AE8283153CF5}"/>
              </a:ext>
            </a:extLst>
          </p:cNvPr>
          <p:cNvSpPr txBox="1"/>
          <p:nvPr/>
        </p:nvSpPr>
        <p:spPr>
          <a:xfrm>
            <a:off x="8821114" y="4569051"/>
            <a:ext cx="1415772" cy="461665"/>
          </a:xfrm>
          <a:prstGeom prst="rect">
            <a:avLst/>
          </a:prstGeom>
          <a:noFill/>
        </p:spPr>
        <p:txBody>
          <a:bodyPr wrap="none" rtlCol="0">
            <a:spAutoFit/>
          </a:bodyPr>
          <a:lstStyle/>
          <a:p>
            <a:r>
              <a:rPr kumimoji="1" lang="zh-CN" altLang="en-US" sz="2400" b="1" dirty="0">
                <a:solidFill>
                  <a:srgbClr val="FF0000"/>
                </a:solidFill>
              </a:rPr>
              <a:t>实时计算</a:t>
            </a:r>
          </a:p>
        </p:txBody>
      </p:sp>
    </p:spTree>
    <p:extLst>
      <p:ext uri="{BB962C8B-B14F-4D97-AF65-F5344CB8AC3E}">
        <p14:creationId xmlns:p14="http://schemas.microsoft.com/office/powerpoint/2010/main" val="3659581315"/>
      </p:ext>
    </p:extLst>
  </p:cSld>
  <p:clrMapOvr>
    <a:masterClrMapping/>
  </p:clrMapOvr>
  <p:transition spd="slow" advTm="2000">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电商推荐</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推荐场景</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10" name="图片 9">
            <a:extLst>
              <a:ext uri="{FF2B5EF4-FFF2-40B4-BE49-F238E27FC236}">
                <a16:creationId xmlns:a16="http://schemas.microsoft.com/office/drawing/2014/main" id="{70885135-31CC-E742-B4F2-FDFF619A7348}"/>
              </a:ext>
            </a:extLst>
          </p:cNvPr>
          <p:cNvPicPr/>
          <p:nvPr/>
        </p:nvPicPr>
        <p:blipFill>
          <a:blip r:embed="rId4"/>
          <a:stretch>
            <a:fillRect/>
          </a:stretch>
        </p:blipFill>
        <p:spPr>
          <a:xfrm>
            <a:off x="414284" y="2006599"/>
            <a:ext cx="2697216" cy="4337679"/>
          </a:xfrm>
          <a:prstGeom prst="rect">
            <a:avLst/>
          </a:prstGeom>
        </p:spPr>
      </p:pic>
      <p:pic>
        <p:nvPicPr>
          <p:cNvPr id="11" name="图片 10" descr="图片包含 屏幕截图&#10;&#10;描述已自动生成">
            <a:extLst>
              <a:ext uri="{FF2B5EF4-FFF2-40B4-BE49-F238E27FC236}">
                <a16:creationId xmlns:a16="http://schemas.microsoft.com/office/drawing/2014/main" id="{161F8F41-8055-EB48-8989-B3602127D2D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376136" y="2006599"/>
            <a:ext cx="2967355" cy="4758690"/>
          </a:xfrm>
          <a:prstGeom prst="rect">
            <a:avLst/>
          </a:prstGeom>
        </p:spPr>
      </p:pic>
      <p:pic>
        <p:nvPicPr>
          <p:cNvPr id="12" name="图片 11" descr="图片包含 屏幕截图&#10;&#10;描述已自动生成">
            <a:extLst>
              <a:ext uri="{FF2B5EF4-FFF2-40B4-BE49-F238E27FC236}">
                <a16:creationId xmlns:a16="http://schemas.microsoft.com/office/drawing/2014/main" id="{FC1B7A5D-14B2-4E48-8410-26B76373EFBB}"/>
              </a:ext>
            </a:extLst>
          </p:cNvPr>
          <p:cNvPicPr/>
          <p:nvPr/>
        </p:nvPicPr>
        <p:blipFill>
          <a:blip r:embed="rId6"/>
          <a:stretch>
            <a:fillRect/>
          </a:stretch>
        </p:blipFill>
        <p:spPr>
          <a:xfrm>
            <a:off x="6343491" y="3119433"/>
            <a:ext cx="7296150" cy="2112010"/>
          </a:xfrm>
          <a:prstGeom prst="rect">
            <a:avLst/>
          </a:prstGeom>
        </p:spPr>
      </p:pic>
      <p:sp>
        <p:nvSpPr>
          <p:cNvPr id="13" name="文本框 12">
            <a:extLst>
              <a:ext uri="{FF2B5EF4-FFF2-40B4-BE49-F238E27FC236}">
                <a16:creationId xmlns:a16="http://schemas.microsoft.com/office/drawing/2014/main" id="{70852282-B50E-BD4D-8F6F-FBC0EBAE1789}"/>
              </a:ext>
            </a:extLst>
          </p:cNvPr>
          <p:cNvSpPr txBox="1"/>
          <p:nvPr/>
        </p:nvSpPr>
        <p:spPr>
          <a:xfrm>
            <a:off x="1500310" y="1280563"/>
            <a:ext cx="1422184" cy="461665"/>
          </a:xfrm>
          <a:prstGeom prst="rect">
            <a:avLst/>
          </a:prstGeom>
          <a:noFill/>
        </p:spPr>
        <p:txBody>
          <a:bodyPr wrap="none" rtlCol="0">
            <a:spAutoFit/>
          </a:bodyPr>
          <a:lstStyle/>
          <a:p>
            <a:r>
              <a:rPr kumimoji="1" lang="zh-CN" altLang="en-US" sz="2400" b="1" dirty="0">
                <a:solidFill>
                  <a:srgbClr val="FF0000"/>
                </a:solidFill>
              </a:rPr>
              <a:t>猜你喜欢</a:t>
            </a:r>
          </a:p>
        </p:txBody>
      </p:sp>
      <p:sp>
        <p:nvSpPr>
          <p:cNvPr id="14" name="文本框 13">
            <a:extLst>
              <a:ext uri="{FF2B5EF4-FFF2-40B4-BE49-F238E27FC236}">
                <a16:creationId xmlns:a16="http://schemas.microsoft.com/office/drawing/2014/main" id="{3562E657-4ADC-E244-9E1C-BB11307358F8}"/>
              </a:ext>
            </a:extLst>
          </p:cNvPr>
          <p:cNvSpPr txBox="1"/>
          <p:nvPr/>
        </p:nvSpPr>
        <p:spPr>
          <a:xfrm>
            <a:off x="8844164" y="1280562"/>
            <a:ext cx="1422184" cy="461665"/>
          </a:xfrm>
          <a:prstGeom prst="rect">
            <a:avLst/>
          </a:prstGeom>
          <a:noFill/>
        </p:spPr>
        <p:txBody>
          <a:bodyPr wrap="none" rtlCol="0">
            <a:spAutoFit/>
          </a:bodyPr>
          <a:lstStyle/>
          <a:p>
            <a:r>
              <a:rPr kumimoji="1" lang="zh-CN" altLang="en-US" sz="2400" b="1" dirty="0">
                <a:solidFill>
                  <a:srgbClr val="FF0000"/>
                </a:solidFill>
              </a:rPr>
              <a:t>组合推荐</a:t>
            </a:r>
          </a:p>
        </p:txBody>
      </p:sp>
      <p:sp>
        <p:nvSpPr>
          <p:cNvPr id="15" name="文本框 14">
            <a:extLst>
              <a:ext uri="{FF2B5EF4-FFF2-40B4-BE49-F238E27FC236}">
                <a16:creationId xmlns:a16="http://schemas.microsoft.com/office/drawing/2014/main" id="{980690C6-AF71-374E-A5B0-3F6FCCE59595}"/>
              </a:ext>
            </a:extLst>
          </p:cNvPr>
          <p:cNvSpPr txBox="1"/>
          <p:nvPr/>
        </p:nvSpPr>
        <p:spPr>
          <a:xfrm>
            <a:off x="4359414" y="1291538"/>
            <a:ext cx="1422184" cy="461665"/>
          </a:xfrm>
          <a:prstGeom prst="rect">
            <a:avLst/>
          </a:prstGeom>
          <a:noFill/>
        </p:spPr>
        <p:txBody>
          <a:bodyPr wrap="none" rtlCol="0">
            <a:spAutoFit/>
          </a:bodyPr>
          <a:lstStyle/>
          <a:p>
            <a:r>
              <a:rPr kumimoji="1" lang="zh-CN" altLang="en-US" sz="2400" b="1" dirty="0">
                <a:solidFill>
                  <a:srgbClr val="FF0000"/>
                </a:solidFill>
              </a:rPr>
              <a:t>店铺推荐</a:t>
            </a:r>
          </a:p>
        </p:txBody>
      </p:sp>
    </p:spTree>
    <p:extLst>
      <p:ext uri="{BB962C8B-B14F-4D97-AF65-F5344CB8AC3E}">
        <p14:creationId xmlns:p14="http://schemas.microsoft.com/office/powerpoint/2010/main" val="384849432"/>
      </p:ext>
    </p:extLst>
  </p:cSld>
  <p:clrMapOvr>
    <a:masterClrMapping/>
  </p:clrMapOvr>
  <p:transition spd="slow" advTm="2000">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线下商超案例</a:t>
            </a:r>
            <a:endParaRPr lang="en-US" altLang="zh-CN" sz="2400" dirty="0">
              <a:solidFill>
                <a:schemeClr val="bg1"/>
              </a:solidFill>
              <a:latin typeface="微软雅黑" panose="020B0503020204020204" charset="-122"/>
              <a:ea typeface="微软雅黑" panose="020B0503020204020204" charset="-122"/>
            </a:endParaRPr>
          </a:p>
        </p:txBody>
      </p:sp>
      <p:pic>
        <p:nvPicPr>
          <p:cNvPr id="12" name="Picture 3" descr="图片包含 文字&#10;&#10;描述已自动生成">
            <a:extLst>
              <a:ext uri="{FF2B5EF4-FFF2-40B4-BE49-F238E27FC236}">
                <a16:creationId xmlns:a16="http://schemas.microsoft.com/office/drawing/2014/main" id="{912A1197-4C2D-B24B-BC5B-5689E247153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560019"/>
            <a:ext cx="7092950" cy="4324668"/>
          </a:xfrm>
          <a:prstGeom prst="rect">
            <a:avLst/>
          </a:prstGeom>
          <a:noFill/>
          <a:ln>
            <a:noFill/>
          </a:ln>
          <a:effectLst/>
        </p:spPr>
      </p:pic>
      <p:sp>
        <p:nvSpPr>
          <p:cNvPr id="7" name="文本框 6">
            <a:extLst>
              <a:ext uri="{FF2B5EF4-FFF2-40B4-BE49-F238E27FC236}">
                <a16:creationId xmlns:a16="http://schemas.microsoft.com/office/drawing/2014/main" id="{14DC6D3B-6595-1140-B69E-20A894DD4A12}"/>
              </a:ext>
            </a:extLst>
          </p:cNvPr>
          <p:cNvSpPr txBox="1"/>
          <p:nvPr/>
        </p:nvSpPr>
        <p:spPr>
          <a:xfrm>
            <a:off x="7365436" y="1098354"/>
            <a:ext cx="1415772" cy="461665"/>
          </a:xfrm>
          <a:prstGeom prst="rect">
            <a:avLst/>
          </a:prstGeom>
          <a:noFill/>
        </p:spPr>
        <p:txBody>
          <a:bodyPr wrap="none" rtlCol="0">
            <a:spAutoFit/>
          </a:bodyPr>
          <a:lstStyle/>
          <a:p>
            <a:r>
              <a:rPr kumimoji="1" lang="zh-CN" altLang="en-US" sz="2400" dirty="0"/>
              <a:t>复购案例</a:t>
            </a:r>
            <a:endParaRPr kumimoji="1" lang="en-US" altLang="zh-CN" sz="2400" dirty="0"/>
          </a:p>
        </p:txBody>
      </p:sp>
      <p:sp>
        <p:nvSpPr>
          <p:cNvPr id="10" name="文本框 9">
            <a:extLst>
              <a:ext uri="{FF2B5EF4-FFF2-40B4-BE49-F238E27FC236}">
                <a16:creationId xmlns:a16="http://schemas.microsoft.com/office/drawing/2014/main" id="{BBF136AD-0F7F-004D-9D92-29E52E5935DD}"/>
              </a:ext>
            </a:extLst>
          </p:cNvPr>
          <p:cNvSpPr txBox="1"/>
          <p:nvPr/>
        </p:nvSpPr>
        <p:spPr>
          <a:xfrm>
            <a:off x="5036123" y="6053673"/>
            <a:ext cx="6926704" cy="646331"/>
          </a:xfrm>
          <a:prstGeom prst="rect">
            <a:avLst/>
          </a:prstGeom>
          <a:noFill/>
        </p:spPr>
        <p:txBody>
          <a:bodyPr wrap="none" rtlCol="0">
            <a:spAutoFit/>
          </a:bodyPr>
          <a:lstStyle/>
          <a:p>
            <a:r>
              <a:rPr kumimoji="1" lang="zh-CN" altLang="en-US" dirty="0"/>
              <a:t>用户</a:t>
            </a:r>
            <a:r>
              <a:rPr kumimoji="1" lang="en-US" altLang="zh-CN" dirty="0"/>
              <a:t>ID</a:t>
            </a:r>
            <a:r>
              <a:rPr kumimoji="1" lang="zh-CN" altLang="en-US" dirty="0"/>
              <a:t>：</a:t>
            </a:r>
            <a:r>
              <a:rPr kumimoji="1" lang="en-US" altLang="zh-CN" dirty="0"/>
              <a:t>12450</a:t>
            </a:r>
            <a:r>
              <a:rPr kumimoji="1" lang="zh-CN" altLang="en-US" dirty="0"/>
              <a:t>每次购物都会买得益酸牛奶（标识</a:t>
            </a:r>
            <a:r>
              <a:rPr kumimoji="1" lang="en-US" altLang="zh-CN" dirty="0"/>
              <a:t>1</a:t>
            </a:r>
            <a:r>
              <a:rPr kumimoji="1" lang="zh-CN" altLang="en-US" dirty="0"/>
              <a:t>），</a:t>
            </a:r>
            <a:endParaRPr kumimoji="1" lang="en-US" altLang="zh-CN" dirty="0"/>
          </a:p>
          <a:p>
            <a:r>
              <a:rPr kumimoji="1" lang="zh-CN" altLang="en-US" dirty="0"/>
              <a:t>唯独几次没买（标识</a:t>
            </a:r>
            <a:r>
              <a:rPr kumimoji="1" lang="en-US" altLang="zh-CN" dirty="0"/>
              <a:t>0</a:t>
            </a:r>
            <a:r>
              <a:rPr kumimoji="1" lang="zh-CN" altLang="en-US" dirty="0"/>
              <a:t>）可能是</a:t>
            </a:r>
            <a:r>
              <a:rPr kumimoji="1" lang="en-US" altLang="zh-CN" dirty="0"/>
              <a:t>item</a:t>
            </a:r>
            <a:r>
              <a:rPr kumimoji="1" lang="zh-CN" altLang="en-US" dirty="0"/>
              <a:t>缺货，或者其他</a:t>
            </a:r>
            <a:r>
              <a:rPr kumimoji="1" lang="en-US" altLang="zh-CN" dirty="0"/>
              <a:t>item</a:t>
            </a:r>
            <a:r>
              <a:rPr kumimoji="1" lang="zh-CN" altLang="en-US" dirty="0"/>
              <a:t>有促销等等</a:t>
            </a:r>
          </a:p>
        </p:txBody>
      </p:sp>
      <p:sp>
        <p:nvSpPr>
          <p:cNvPr id="11" name="文本框 10">
            <a:extLst>
              <a:ext uri="{FF2B5EF4-FFF2-40B4-BE49-F238E27FC236}">
                <a16:creationId xmlns:a16="http://schemas.microsoft.com/office/drawing/2014/main" id="{E983D521-6124-0C4F-9141-CDD492A621DF}"/>
              </a:ext>
            </a:extLst>
          </p:cNvPr>
          <p:cNvSpPr txBox="1"/>
          <p:nvPr/>
        </p:nvSpPr>
        <p:spPr>
          <a:xfrm>
            <a:off x="0" y="2413337"/>
            <a:ext cx="5564344" cy="2308324"/>
          </a:xfrm>
          <a:prstGeom prst="rect">
            <a:avLst/>
          </a:prstGeom>
          <a:noFill/>
        </p:spPr>
        <p:txBody>
          <a:bodyPr wrap="none" rtlCol="0">
            <a:spAutoFit/>
          </a:bodyPr>
          <a:lstStyle/>
          <a:p>
            <a:pPr lvl="0"/>
            <a:r>
              <a:rPr lang="zh-CN" altLang="zh-CN" dirty="0"/>
              <a:t>深度分析客户</a:t>
            </a:r>
            <a:r>
              <a:rPr lang="en-US" altLang="zh-CN" dirty="0"/>
              <a:t>-</a:t>
            </a:r>
            <a:r>
              <a:rPr lang="zh-CN" altLang="zh-CN" dirty="0"/>
              <a:t>商品复购规律，进行周期性商品推送。</a:t>
            </a:r>
            <a:endParaRPr lang="en-US" altLang="zh-CN" dirty="0"/>
          </a:p>
          <a:p>
            <a:pPr lvl="0"/>
            <a:r>
              <a:rPr lang="zh-CN" altLang="zh-CN" dirty="0"/>
              <a:t>首先进行商品品类分析，为每个客户召回</a:t>
            </a:r>
            <a:endParaRPr lang="en-US" altLang="zh-CN" dirty="0"/>
          </a:p>
          <a:p>
            <a:pPr lvl="0"/>
            <a:r>
              <a:rPr lang="zh-CN" altLang="zh-CN" dirty="0"/>
              <a:t>相关性较高的周期习惯消费商品</a:t>
            </a:r>
            <a:endParaRPr lang="en-US" altLang="zh-CN" dirty="0"/>
          </a:p>
          <a:p>
            <a:pPr lvl="0"/>
            <a:r>
              <a:rPr lang="zh-CN" altLang="zh-CN" dirty="0"/>
              <a:t>（如日化用品、食品生鲜、厨房用品等）。</a:t>
            </a:r>
            <a:endParaRPr lang="en-US" altLang="zh-CN" dirty="0"/>
          </a:p>
          <a:p>
            <a:pPr lvl="0"/>
            <a:r>
              <a:rPr lang="zh-CN" altLang="zh-CN" dirty="0"/>
              <a:t>借助</a:t>
            </a:r>
            <a:r>
              <a:rPr lang="en-US" altLang="zh-CN" dirty="0"/>
              <a:t>LDA</a:t>
            </a:r>
            <a:r>
              <a:rPr lang="zh-CN" altLang="zh-CN" dirty="0"/>
              <a:t>主题泛化思想</a:t>
            </a:r>
            <a:r>
              <a:rPr lang="en-US" altLang="zh-CN" dirty="0"/>
              <a:t>text2word</a:t>
            </a:r>
            <a:r>
              <a:rPr lang="zh-CN" altLang="zh-CN" dirty="0"/>
              <a:t>构建</a:t>
            </a:r>
            <a:r>
              <a:rPr lang="en-US" altLang="zh-CN" dirty="0"/>
              <a:t>user2item</a:t>
            </a:r>
            <a:r>
              <a:rPr lang="zh-CN" altLang="zh-CN" dirty="0"/>
              <a:t>矩阵，</a:t>
            </a:r>
            <a:endParaRPr lang="en-US" altLang="zh-CN" dirty="0"/>
          </a:p>
          <a:p>
            <a:pPr lvl="0"/>
            <a:r>
              <a:rPr lang="zh-CN" altLang="zh-CN" dirty="0"/>
              <a:t>再利用时间递归神经网络</a:t>
            </a:r>
            <a:r>
              <a:rPr lang="en-US" altLang="zh-CN" dirty="0"/>
              <a:t>LSTM</a:t>
            </a:r>
            <a:r>
              <a:rPr lang="zh-CN" altLang="zh-CN" dirty="0"/>
              <a:t>算法</a:t>
            </a:r>
            <a:endParaRPr lang="en-US" altLang="zh-CN" dirty="0"/>
          </a:p>
          <a:p>
            <a:pPr lvl="0"/>
            <a:r>
              <a:rPr lang="zh-CN" altLang="zh-CN" dirty="0"/>
              <a:t>分析客户复购规律，得到复购提示的推荐结果。</a:t>
            </a:r>
          </a:p>
          <a:p>
            <a:endParaRPr kumimoji="1" lang="zh-CN" altLang="en-US" dirty="0"/>
          </a:p>
        </p:txBody>
      </p:sp>
    </p:spTree>
    <p:extLst>
      <p:ext uri="{BB962C8B-B14F-4D97-AF65-F5344CB8AC3E}">
        <p14:creationId xmlns:p14="http://schemas.microsoft.com/office/powerpoint/2010/main" val="1069509776"/>
      </p:ext>
    </p:extLst>
  </p:cSld>
  <p:clrMapOvr>
    <a:masterClrMapping/>
  </p:clrMapOvr>
  <p:transition spd="slow" advTm="2000">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线下商超案例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新鲜推荐</a:t>
            </a:r>
            <a:endParaRPr lang="en-US" altLang="zh-CN" sz="2400" dirty="0">
              <a:solidFill>
                <a:schemeClr val="bg1"/>
              </a:solidFill>
              <a:latin typeface="微软雅黑" panose="020B0503020204020204" charset="-122"/>
              <a:ea typeface="微软雅黑" panose="020B0503020204020204" charset="-122"/>
            </a:endParaRPr>
          </a:p>
        </p:txBody>
      </p:sp>
      <p:pic>
        <p:nvPicPr>
          <p:cNvPr id="9" name="图片 8" descr="图片包含 屏幕截图&#10;&#10;描述已自动生成">
            <a:extLst>
              <a:ext uri="{FF2B5EF4-FFF2-40B4-BE49-F238E27FC236}">
                <a16:creationId xmlns:a16="http://schemas.microsoft.com/office/drawing/2014/main" id="{137F50EA-32C3-5649-8C21-CC99760A28BD}"/>
              </a:ext>
            </a:extLst>
          </p:cNvPr>
          <p:cNvPicPr/>
          <p:nvPr/>
        </p:nvPicPr>
        <p:blipFill>
          <a:blip r:embed="rId4"/>
          <a:stretch>
            <a:fillRect/>
          </a:stretch>
        </p:blipFill>
        <p:spPr>
          <a:xfrm>
            <a:off x="4015214" y="1642765"/>
            <a:ext cx="7994650" cy="4237355"/>
          </a:xfrm>
          <a:prstGeom prst="rect">
            <a:avLst/>
          </a:prstGeom>
        </p:spPr>
      </p:pic>
      <p:sp>
        <p:nvSpPr>
          <p:cNvPr id="2" name="文本框 1">
            <a:extLst>
              <a:ext uri="{FF2B5EF4-FFF2-40B4-BE49-F238E27FC236}">
                <a16:creationId xmlns:a16="http://schemas.microsoft.com/office/drawing/2014/main" id="{E0EDE153-1527-4245-9A11-5E91FB5FC500}"/>
              </a:ext>
            </a:extLst>
          </p:cNvPr>
          <p:cNvSpPr txBox="1"/>
          <p:nvPr/>
        </p:nvSpPr>
        <p:spPr>
          <a:xfrm>
            <a:off x="6883400" y="1181100"/>
            <a:ext cx="1415772" cy="461665"/>
          </a:xfrm>
          <a:prstGeom prst="rect">
            <a:avLst/>
          </a:prstGeom>
          <a:noFill/>
        </p:spPr>
        <p:txBody>
          <a:bodyPr wrap="none" rtlCol="0">
            <a:spAutoFit/>
          </a:bodyPr>
          <a:lstStyle/>
          <a:p>
            <a:r>
              <a:rPr kumimoji="1" lang="zh-CN" altLang="en-US" sz="2400" b="1" dirty="0"/>
              <a:t>新鲜推荐</a:t>
            </a:r>
          </a:p>
        </p:txBody>
      </p:sp>
      <p:sp>
        <p:nvSpPr>
          <p:cNvPr id="7" name="文本框 6">
            <a:extLst>
              <a:ext uri="{FF2B5EF4-FFF2-40B4-BE49-F238E27FC236}">
                <a16:creationId xmlns:a16="http://schemas.microsoft.com/office/drawing/2014/main" id="{2E025A20-C661-AA42-A868-1D0389237836}"/>
              </a:ext>
            </a:extLst>
          </p:cNvPr>
          <p:cNvSpPr txBox="1"/>
          <p:nvPr/>
        </p:nvSpPr>
        <p:spPr>
          <a:xfrm>
            <a:off x="1" y="2412137"/>
            <a:ext cx="4775200" cy="2308324"/>
          </a:xfrm>
          <a:prstGeom prst="rect">
            <a:avLst/>
          </a:prstGeom>
          <a:noFill/>
        </p:spPr>
        <p:txBody>
          <a:bodyPr wrap="square" rtlCol="0">
            <a:spAutoFit/>
          </a:bodyPr>
          <a:lstStyle/>
          <a:p>
            <a:r>
              <a:rPr lang="zh-CN" altLang="zh-CN" dirty="0"/>
              <a:t>新鲜商品的推荐。</a:t>
            </a:r>
            <a:endParaRPr lang="en-US" altLang="zh-CN" dirty="0"/>
          </a:p>
          <a:p>
            <a:r>
              <a:rPr lang="zh-CN" altLang="zh-CN" dirty="0"/>
              <a:t>召回客户没有复购特征以及</a:t>
            </a:r>
            <a:endParaRPr lang="en-US" altLang="zh-CN" dirty="0"/>
          </a:p>
          <a:p>
            <a:r>
              <a:rPr lang="zh-CN" altLang="zh-CN" dirty="0"/>
              <a:t>没有购买过的商品，</a:t>
            </a:r>
            <a:endParaRPr lang="en-US" altLang="zh-CN" dirty="0"/>
          </a:p>
          <a:p>
            <a:r>
              <a:rPr lang="zh-CN" altLang="zh-CN" dirty="0"/>
              <a:t>召回方法包括</a:t>
            </a:r>
            <a:r>
              <a:rPr lang="en-US" altLang="zh-CN" dirty="0" err="1"/>
              <a:t>ItemCF</a:t>
            </a:r>
            <a:r>
              <a:rPr lang="zh-CN" altLang="zh-CN" dirty="0"/>
              <a:t>、组合商品挖掘、</a:t>
            </a:r>
            <a:endParaRPr lang="en-US" altLang="zh-CN" dirty="0"/>
          </a:p>
          <a:p>
            <a:r>
              <a:rPr lang="en-US" altLang="zh-CN" dirty="0"/>
              <a:t>SVD++</a:t>
            </a:r>
            <a:r>
              <a:rPr lang="zh-CN" altLang="zh-CN" dirty="0"/>
              <a:t>和热门商品等。</a:t>
            </a:r>
            <a:endParaRPr lang="en-US" altLang="zh-CN" dirty="0"/>
          </a:p>
          <a:p>
            <a:r>
              <a:rPr lang="zh-CN" altLang="zh-CN" dirty="0"/>
              <a:t>排序阶段采用</a:t>
            </a:r>
            <a:r>
              <a:rPr lang="en-US" altLang="zh-CN" dirty="0"/>
              <a:t>Learning To Rank</a:t>
            </a:r>
          </a:p>
          <a:p>
            <a:r>
              <a:rPr lang="zh-CN" altLang="zh-CN" dirty="0"/>
              <a:t>的方式给候选集排序。</a:t>
            </a:r>
          </a:p>
          <a:p>
            <a:endParaRPr kumimoji="1" lang="zh-CN" altLang="en-US" dirty="0"/>
          </a:p>
        </p:txBody>
      </p:sp>
      <p:sp>
        <p:nvSpPr>
          <p:cNvPr id="10" name="文本框 9">
            <a:extLst>
              <a:ext uri="{FF2B5EF4-FFF2-40B4-BE49-F238E27FC236}">
                <a16:creationId xmlns:a16="http://schemas.microsoft.com/office/drawing/2014/main" id="{40F14320-12B5-F449-B429-F93F4F1C445D}"/>
              </a:ext>
            </a:extLst>
          </p:cNvPr>
          <p:cNvSpPr txBox="1"/>
          <p:nvPr/>
        </p:nvSpPr>
        <p:spPr>
          <a:xfrm>
            <a:off x="5892800" y="6261100"/>
            <a:ext cx="5255478" cy="369332"/>
          </a:xfrm>
          <a:prstGeom prst="rect">
            <a:avLst/>
          </a:prstGeom>
          <a:noFill/>
        </p:spPr>
        <p:txBody>
          <a:bodyPr wrap="none" rtlCol="0">
            <a:spAutoFit/>
          </a:bodyPr>
          <a:lstStyle/>
          <a:p>
            <a:r>
              <a:rPr kumimoji="1" lang="zh-CN" altLang="en-US" dirty="0"/>
              <a:t>最终结果还可以通过客户</a:t>
            </a:r>
            <a:r>
              <a:rPr kumimoji="1" lang="en-US" altLang="zh-CN" dirty="0"/>
              <a:t>-</a:t>
            </a:r>
            <a:r>
              <a:rPr kumimoji="1" lang="zh-CN" altLang="en-US" dirty="0"/>
              <a:t>商品标签进行人工干预</a:t>
            </a:r>
          </a:p>
        </p:txBody>
      </p:sp>
    </p:spTree>
    <p:extLst>
      <p:ext uri="{BB962C8B-B14F-4D97-AF65-F5344CB8AC3E}">
        <p14:creationId xmlns:p14="http://schemas.microsoft.com/office/powerpoint/2010/main" val="2903048676"/>
      </p:ext>
    </p:extLst>
  </p:cSld>
  <p:clrMapOvr>
    <a:masterClrMapping/>
  </p:clrMapOvr>
  <p:transition spd="slow" advTm="2000">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23697" y="234996"/>
            <a:ext cx="483883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背景</a:t>
            </a:r>
            <a:endParaRPr lang="en-US" altLang="zh-CN"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表 9"/>
          <p:cNvGraphicFramePr/>
          <p:nvPr/>
        </p:nvGraphicFramePr>
        <p:xfrm>
          <a:off x="4317738" y="1791085"/>
          <a:ext cx="3494865" cy="3595330"/>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组合 19"/>
          <p:cNvGrpSpPr/>
          <p:nvPr/>
        </p:nvGrpSpPr>
        <p:grpSpPr>
          <a:xfrm>
            <a:off x="4568345" y="2372433"/>
            <a:ext cx="3747930" cy="3750244"/>
            <a:chOff x="3491329" y="1261482"/>
            <a:chExt cx="3006725" cy="3006726"/>
          </a:xfrm>
        </p:grpSpPr>
        <p:grpSp>
          <p:nvGrpSpPr>
            <p:cNvPr id="12" name="组合 20"/>
            <p:cNvGrpSpPr/>
            <p:nvPr/>
          </p:nvGrpSpPr>
          <p:grpSpPr>
            <a:xfrm rot="900000">
              <a:off x="3491329" y="1261482"/>
              <a:ext cx="3006725" cy="3006726"/>
              <a:chOff x="3491329" y="1261482"/>
              <a:chExt cx="3006725" cy="3006726"/>
            </a:xfrm>
          </p:grpSpPr>
          <p:grpSp>
            <p:nvGrpSpPr>
              <p:cNvPr id="14" name="组合 22"/>
              <p:cNvGrpSpPr/>
              <p:nvPr/>
            </p:nvGrpSpPr>
            <p:grpSpPr>
              <a:xfrm>
                <a:off x="5015329" y="2787070"/>
                <a:ext cx="1482725" cy="1481138"/>
                <a:chOff x="4549776" y="2547938"/>
                <a:chExt cx="1482725" cy="1481138"/>
              </a:xfrm>
            </p:grpSpPr>
            <p:sp>
              <p:nvSpPr>
                <p:cNvPr id="16"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7"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8"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9"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0"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1"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2"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15"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13"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23" name="Freeform 19"/>
          <p:cNvSpPr>
            <a:spLocks noEditPoints="1"/>
          </p:cNvSpPr>
          <p:nvPr/>
        </p:nvSpPr>
        <p:spPr bwMode="auto">
          <a:xfrm>
            <a:off x="5764056" y="2994074"/>
            <a:ext cx="584399" cy="536219"/>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chemeClr val="accent5">
              <a:lumMod val="75000"/>
            </a:schemeClr>
          </a:solidFill>
          <a:ln>
            <a:noFill/>
          </a:ln>
        </p:spPr>
        <p:txBody>
          <a:bodyPr vert="horz" wrap="square" lIns="91440" tIns="45720" rIns="91440" bIns="45720" numCol="1" anchor="t" anchorCtr="0" compatLnSpc="1"/>
          <a:lstStyle/>
          <a:p>
            <a:endParaRPr lang="zh-CN" altLang="en-US" sz="240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4" name="Rectangle 24"/>
          <p:cNvSpPr>
            <a:spLocks noChangeArrowheads="1"/>
          </p:cNvSpPr>
          <p:nvPr/>
        </p:nvSpPr>
        <p:spPr bwMode="auto">
          <a:xfrm>
            <a:off x="5103183" y="3632857"/>
            <a:ext cx="1923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dirty="0">
                <a:solidFill>
                  <a:schemeClr val="bg2">
                    <a:lumMod val="10000"/>
                  </a:schemeClr>
                </a:solidFill>
                <a:latin typeface="Microsoft YaHei" panose="020B0503020204020204" pitchFamily="34" charset="-122"/>
                <a:ea typeface="Microsoft YaHei" panose="020B0503020204020204" pitchFamily="34" charset="-122"/>
              </a:rPr>
              <a:t>个性化营销推荐</a:t>
            </a:r>
          </a:p>
        </p:txBody>
      </p:sp>
      <p:sp>
        <p:nvSpPr>
          <p:cNvPr id="25" name="Rectangle 24"/>
          <p:cNvSpPr>
            <a:spLocks noChangeArrowheads="1"/>
          </p:cNvSpPr>
          <p:nvPr/>
        </p:nvSpPr>
        <p:spPr bwMode="auto">
          <a:xfrm>
            <a:off x="1379065" y="2225418"/>
            <a:ext cx="2443159" cy="75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成交率低</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r>
              <a:rPr lang="zh-CN" altLang="zh-CN" sz="1050" kern="100" dirty="0">
                <a:latin typeface="Microsoft YaHei" panose="020B0503020204020204" pitchFamily="34" charset="-122"/>
                <a:ea typeface="Microsoft YaHei" panose="020B0503020204020204" pitchFamily="34" charset="-122"/>
                <a:cs typeface="Times New Roman" panose="02020603050405020304" pitchFamily="18" charset="0"/>
              </a:rPr>
              <a:t>名单筛选当前二分类方式不能很好的匹配客户的真实情形导致获客难</a:t>
            </a:r>
            <a:r>
              <a:rPr lang="zh-CN" altLang="en-US" sz="1050" kern="100" dirty="0">
                <a:latin typeface="Microsoft YaHei" panose="020B0503020204020204" pitchFamily="34" charset="-122"/>
                <a:ea typeface="Microsoft YaHei" panose="020B0503020204020204" pitchFamily="34" charset="-122"/>
                <a:cs typeface="Times New Roman" panose="02020603050405020304" pitchFamily="18" charset="0"/>
              </a:rPr>
              <a:t>成交率低</a:t>
            </a:r>
            <a:r>
              <a:rPr lang="zh-CN" altLang="zh-CN" sz="1050" kern="100" dirty="0">
                <a:latin typeface="Microsoft YaHei" panose="020B0503020204020204" pitchFamily="34" charset="-122"/>
                <a:ea typeface="Microsoft YaHei" panose="020B0503020204020204" pitchFamily="34" charset="-122"/>
                <a:cs typeface="Times New Roman" panose="02020603050405020304" pitchFamily="18" charset="0"/>
              </a:rPr>
              <a:t>；</a:t>
            </a:r>
          </a:p>
          <a:p>
            <a:pPr>
              <a:lnSpc>
                <a:spcPct val="130000"/>
              </a:lnSpc>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7" name="Rectangle 24"/>
          <p:cNvSpPr>
            <a:spLocks noChangeArrowheads="1"/>
          </p:cNvSpPr>
          <p:nvPr/>
        </p:nvSpPr>
        <p:spPr bwMode="auto">
          <a:xfrm>
            <a:off x="1569919" y="4606965"/>
            <a:ext cx="2443159" cy="64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潜在客户挖掘率低</a:t>
            </a:r>
          </a:p>
          <a:p>
            <a:pPr>
              <a:lnSpc>
                <a:spcPct val="130000"/>
              </a:lnSpc>
            </a:pPr>
            <a:r>
              <a:rPr lang="zh-CN" altLang="en-US" sz="1050" dirty="0">
                <a:solidFill>
                  <a:schemeClr val="bg2">
                    <a:lumMod val="10000"/>
                  </a:schemeClr>
                </a:solidFill>
                <a:latin typeface="Microsoft YaHei" panose="020B0503020204020204" pitchFamily="34" charset="-122"/>
                <a:ea typeface="Microsoft YaHei" panose="020B0503020204020204" pitchFamily="34" charset="-122"/>
              </a:rPr>
              <a:t>目前行内有海量潜在客户，因未匹配到适合的保险产品，因而未得到有效挖掘。</a:t>
            </a:r>
          </a:p>
        </p:txBody>
      </p:sp>
      <p:sp>
        <p:nvSpPr>
          <p:cNvPr id="29" name="Rectangle 24"/>
          <p:cNvSpPr>
            <a:spLocks noChangeArrowheads="1"/>
          </p:cNvSpPr>
          <p:nvPr/>
        </p:nvSpPr>
        <p:spPr bwMode="auto">
          <a:xfrm>
            <a:off x="7485818" y="1731404"/>
            <a:ext cx="2443159" cy="8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销售技能单一</a:t>
            </a:r>
          </a:p>
          <a:p>
            <a:pPr>
              <a:lnSpc>
                <a:spcPct val="130000"/>
              </a:lnSpc>
            </a:pPr>
            <a:r>
              <a:rPr lang="zh-CN" altLang="zh-CN" sz="1050" kern="100" dirty="0">
                <a:latin typeface="Microsoft YaHei" panose="020B0503020204020204" pitchFamily="34" charset="-122"/>
                <a:ea typeface="Microsoft YaHei" panose="020B0503020204020204" pitchFamily="34" charset="-122"/>
                <a:cs typeface="Times New Roman" panose="02020603050405020304" pitchFamily="18" charset="0"/>
              </a:rPr>
              <a:t>销售人员技能单一，每次通话只能推荐一个产品，难以实现顾问制销售；</a:t>
            </a:r>
          </a:p>
          <a:p>
            <a:pPr>
              <a:lnSpc>
                <a:spcPct val="130000"/>
              </a:lnSpc>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31" name="Rectangle 24"/>
          <p:cNvSpPr>
            <a:spLocks noChangeArrowheads="1"/>
          </p:cNvSpPr>
          <p:nvPr/>
        </p:nvSpPr>
        <p:spPr bwMode="auto">
          <a:xfrm>
            <a:off x="8204304" y="3774818"/>
            <a:ext cx="2443159" cy="8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未细化客户分类</a:t>
            </a:r>
          </a:p>
          <a:p>
            <a:pPr>
              <a:lnSpc>
                <a:spcPct val="130000"/>
              </a:lnSpc>
            </a:pPr>
            <a:r>
              <a:rPr lang="zh-CN" altLang="zh-CN" sz="1050" kern="100" dirty="0">
                <a:latin typeface="Microsoft YaHei" panose="020B0503020204020204" pitchFamily="34" charset="-122"/>
                <a:ea typeface="Microsoft YaHei" panose="020B0503020204020204" pitchFamily="34" charset="-122"/>
                <a:cs typeface="Times New Roman" panose="02020603050405020304" pitchFamily="18" charset="0"/>
              </a:rPr>
              <a:t>不能进一步细化当前的客户分类，从而有的放矢进行精准营销。</a:t>
            </a:r>
          </a:p>
          <a:p>
            <a:pPr>
              <a:lnSpc>
                <a:spcPct val="130000"/>
              </a:lnSpc>
            </a:pPr>
            <a:endParaRPr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3E3C0D0C-CDDF-C34D-B7CE-805E7B83DF97}"/>
              </a:ext>
            </a:extLst>
          </p:cNvPr>
          <p:cNvSpPr/>
          <p:nvPr/>
        </p:nvSpPr>
        <p:spPr>
          <a:xfrm>
            <a:off x="1146195" y="953867"/>
            <a:ext cx="6096000" cy="369332"/>
          </a:xfrm>
          <a:prstGeom prst="rect">
            <a:avLst/>
          </a:prstGeom>
        </p:spPr>
        <p:txBody>
          <a:bodyPr>
            <a:spAutoFit/>
          </a:bodyPr>
          <a:lstStyle/>
          <a:p>
            <a:pPr indent="266700" algn="just">
              <a:spcAft>
                <a:spcPts val="0"/>
              </a:spcAft>
            </a:pPr>
            <a:r>
              <a:rPr lang="zh-CN" altLang="zh-CN" kern="100" dirty="0">
                <a:latin typeface="Microsoft YaHei" panose="020B0503020204020204" pitchFamily="34" charset="-122"/>
                <a:ea typeface="Microsoft YaHei" panose="020B0503020204020204" pitchFamily="34" charset="-122"/>
                <a:cs typeface="Times New Roman" panose="02020603050405020304" pitchFamily="18" charset="0"/>
              </a:rPr>
              <a:t>目前针对电销保险的业务现状如下：</a:t>
            </a:r>
          </a:p>
        </p:txBody>
      </p:sp>
    </p:spTree>
    <p:extLst>
      <p:ext uri="{BB962C8B-B14F-4D97-AF65-F5344CB8AC3E}">
        <p14:creationId xmlns:p14="http://schemas.microsoft.com/office/powerpoint/2010/main" val="1754393302"/>
      </p:ext>
    </p:extLst>
  </p:cSld>
  <p:clrMapOvr>
    <a:masterClrMapping/>
  </p:clrMapOvr>
  <p:transition spd="slow" advTm="2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2B6538A-33AE-45EB-868C-14B9E34ED961}" type="slidenum">
              <a:rPr lang="zh-CN" altLang="en-US" smtClean="0"/>
              <a:t>2</a:t>
            </a:fld>
            <a:endParaRPr lang="zh-CN" altLang="en-US"/>
          </a:p>
        </p:txBody>
      </p:sp>
      <p:sp>
        <p:nvSpPr>
          <p:cNvPr id="4" name="矩形 3"/>
          <p:cNvSpPr/>
          <p:nvPr/>
        </p:nvSpPr>
        <p:spPr>
          <a:xfrm rot="18875968">
            <a:off x="2494783" y="630595"/>
            <a:ext cx="2544557" cy="2553276"/>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875968">
            <a:off x="-1358425" y="641216"/>
            <a:ext cx="2591480" cy="2600360"/>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30632" y="1138068"/>
            <a:ext cx="6059488" cy="1508105"/>
          </a:xfrm>
          <a:prstGeom prst="rect">
            <a:avLst/>
          </a:prstGeom>
          <a:noFill/>
        </p:spPr>
        <p:txBody>
          <a:bodyPr wrap="square" lIns="0" tIns="0" rIns="0" bIns="0" rtlCol="0" anchor="ctr">
            <a:spAutoFit/>
          </a:bodyPr>
          <a:lstStyle/>
          <a:p>
            <a:pPr algn="ctr"/>
            <a:r>
              <a:rPr lang="zh-CN" altLang="en-US" sz="6600" b="1" spc="200" dirty="0">
                <a:solidFill>
                  <a:srgbClr val="1C3259"/>
                </a:solidFill>
                <a:latin typeface="思源黑体 CN Bold" panose="020B0800000000000000" pitchFamily="34" charset="-122"/>
                <a:ea typeface="思源黑体 CN Bold" panose="020B0800000000000000" pitchFamily="34" charset="-122"/>
                <a:sym typeface="Arial" panose="020B0604020202020204" pitchFamily="34" charset="0"/>
              </a:rPr>
              <a:t>目  录</a:t>
            </a:r>
            <a:endParaRPr lang="en-US" altLang="zh-CN" sz="6600" b="1" spc="200" dirty="0">
              <a:solidFill>
                <a:srgbClr val="1C3259"/>
              </a:solidFill>
              <a:latin typeface="思源黑体 CN Bold" panose="020B0800000000000000" pitchFamily="34" charset="-122"/>
              <a:ea typeface="思源黑体 CN Bold" panose="020B0800000000000000" pitchFamily="34" charset="-122"/>
              <a:sym typeface="Arial" panose="020B0604020202020204" pitchFamily="34" charset="0"/>
            </a:endParaRPr>
          </a:p>
          <a:p>
            <a:pPr algn="ctr"/>
            <a:r>
              <a:rPr lang="en-US" altLang="zh-CN" sz="3200" b="1" spc="200" dirty="0">
                <a:solidFill>
                  <a:srgbClr val="1C3259"/>
                </a:solidFill>
                <a:latin typeface="思源黑体 CN Bold" panose="020B0800000000000000" pitchFamily="34" charset="-122"/>
                <a:ea typeface="思源黑体 CN Bold" panose="020B0800000000000000" pitchFamily="34" charset="-122"/>
                <a:sym typeface="Arial" panose="020B0604020202020204" pitchFamily="34" charset="0"/>
              </a:rPr>
              <a:t>CONTENT</a:t>
            </a:r>
            <a:endParaRPr lang="zh-CN" altLang="en-US" sz="3200" b="1" spc="200" dirty="0">
              <a:solidFill>
                <a:srgbClr val="1C3259"/>
              </a:solidFill>
              <a:latin typeface="思源黑体 CN Bold" panose="020B0800000000000000" pitchFamily="34" charset="-122"/>
              <a:ea typeface="思源黑体 CN Bold" panose="020B0800000000000000" pitchFamily="34" charset="-122"/>
              <a:sym typeface="Arial" panose="020B0604020202020204" pitchFamily="34" charset="0"/>
            </a:endParaRPr>
          </a:p>
        </p:txBody>
      </p:sp>
      <p:sp>
        <p:nvSpPr>
          <p:cNvPr id="10" name="矩形 9"/>
          <p:cNvSpPr/>
          <p:nvPr/>
        </p:nvSpPr>
        <p:spPr>
          <a:xfrm rot="18875968">
            <a:off x="6837976" y="1436294"/>
            <a:ext cx="767867" cy="770498"/>
          </a:xfrm>
          <a:prstGeom prst="rect">
            <a:avLst/>
          </a:prstGeom>
          <a:solidFill>
            <a:schemeClr val="accent5">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875968">
            <a:off x="6837976" y="2634813"/>
            <a:ext cx="767867" cy="770498"/>
          </a:xfrm>
          <a:prstGeom prst="rect">
            <a:avLst/>
          </a:prstGeom>
          <a:solidFill>
            <a:schemeClr val="bg2">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rot="18875968">
            <a:off x="6837976" y="3833332"/>
            <a:ext cx="767867" cy="770498"/>
          </a:xfrm>
          <a:prstGeom prst="rect">
            <a:avLst/>
          </a:prstGeom>
          <a:solidFill>
            <a:schemeClr val="accent5">
              <a:lumMod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18875968">
            <a:off x="6837976" y="5031850"/>
            <a:ext cx="767867" cy="770498"/>
          </a:xfrm>
          <a:prstGeom prst="rect">
            <a:avLst/>
          </a:prstGeom>
          <a:solidFill>
            <a:schemeClr val="bg2">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861017" y="1568297"/>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01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5" name="矩形 14"/>
          <p:cNvSpPr/>
          <p:nvPr/>
        </p:nvSpPr>
        <p:spPr>
          <a:xfrm>
            <a:off x="6861017" y="2767406"/>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02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6" name="矩形 15"/>
          <p:cNvSpPr/>
          <p:nvPr/>
        </p:nvSpPr>
        <p:spPr>
          <a:xfrm>
            <a:off x="6861017" y="3940678"/>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03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7" name="矩形 16"/>
          <p:cNvSpPr/>
          <p:nvPr/>
        </p:nvSpPr>
        <p:spPr>
          <a:xfrm>
            <a:off x="6861017" y="5124711"/>
            <a:ext cx="833883" cy="584775"/>
          </a:xfrm>
          <a:prstGeom prst="rect">
            <a:avLst/>
          </a:prstGeom>
        </p:spPr>
        <p:txBody>
          <a:bodyPr wrap="none">
            <a:spAutoFit/>
          </a:bodyPr>
          <a:lstStyle/>
          <a:p>
            <a:pPr algn="ctr"/>
            <a:r>
              <a:rPr lang="en-US" altLang="zh-CN" sz="3200" b="1" spc="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04 </a:t>
            </a:r>
            <a:endParaRPr lang="zh-CN" altLang="en-US" sz="3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矩形 17"/>
          <p:cNvSpPr/>
          <p:nvPr/>
        </p:nvSpPr>
        <p:spPr>
          <a:xfrm>
            <a:off x="7898746" y="1408070"/>
            <a:ext cx="3925392" cy="670120"/>
          </a:xfrm>
          <a:prstGeom prst="rect">
            <a:avLst/>
          </a:prstGeom>
        </p:spPr>
        <p:txBody>
          <a:bodyPr wrap="square" numCol="1" spcCol="360000">
            <a:spAutoFit/>
          </a:bodyPr>
          <a:lstStyle/>
          <a:p>
            <a:pPr defTabSz="608965">
              <a:lnSpc>
                <a:spcPct val="130000"/>
              </a:lnSpc>
            </a:pPr>
            <a:r>
              <a:rPr lang="zh-CN" altLang="en-US" sz="3200" dirty="0">
                <a:solidFill>
                  <a:schemeClr val="accent5">
                    <a:lumMod val="75000"/>
                  </a:schemeClr>
                </a:solidFill>
                <a:latin typeface="微软雅黑" panose="020B0503020204020204" charset="-122"/>
                <a:ea typeface="微软雅黑" panose="020B0503020204020204" charset="-122"/>
              </a:rPr>
              <a:t>数据形态与业务场景</a:t>
            </a:r>
          </a:p>
        </p:txBody>
      </p:sp>
      <p:sp>
        <p:nvSpPr>
          <p:cNvPr id="19" name="矩形 18"/>
          <p:cNvSpPr/>
          <p:nvPr/>
        </p:nvSpPr>
        <p:spPr>
          <a:xfrm>
            <a:off x="7898746" y="2614777"/>
            <a:ext cx="3556817" cy="670120"/>
          </a:xfrm>
          <a:prstGeom prst="rect">
            <a:avLst/>
          </a:prstGeom>
        </p:spPr>
        <p:txBody>
          <a:bodyPr wrap="square" numCol="1" spcCol="360000">
            <a:spAutoFit/>
          </a:bodyPr>
          <a:lstStyle/>
          <a:p>
            <a:pPr defTabSz="608965">
              <a:lnSpc>
                <a:spcPct val="130000"/>
              </a:lnSpc>
            </a:pPr>
            <a:r>
              <a:rPr lang="zh-CN" altLang="en-US" sz="3200" dirty="0">
                <a:solidFill>
                  <a:schemeClr val="accent5">
                    <a:lumMod val="75000"/>
                  </a:schemeClr>
                </a:solidFill>
                <a:latin typeface="微软雅黑" panose="020B0503020204020204" charset="-122"/>
                <a:ea typeface="微软雅黑" panose="020B0503020204020204" charset="-122"/>
              </a:rPr>
              <a:t>经典推荐算法</a:t>
            </a:r>
          </a:p>
        </p:txBody>
      </p:sp>
      <p:sp>
        <p:nvSpPr>
          <p:cNvPr id="20" name="矩形 19"/>
          <p:cNvSpPr/>
          <p:nvPr/>
        </p:nvSpPr>
        <p:spPr>
          <a:xfrm>
            <a:off x="7765798" y="3883521"/>
            <a:ext cx="4510286" cy="670120"/>
          </a:xfrm>
          <a:prstGeom prst="rect">
            <a:avLst/>
          </a:prstGeom>
        </p:spPr>
        <p:txBody>
          <a:bodyPr wrap="square" numCol="1" spcCol="360000">
            <a:spAutoFit/>
          </a:bodyPr>
          <a:lstStyle/>
          <a:p>
            <a:pPr defTabSz="608965">
              <a:lnSpc>
                <a:spcPct val="130000"/>
              </a:lnSpc>
            </a:pPr>
            <a:r>
              <a:rPr lang="zh-CN" altLang="en-US" sz="3200" dirty="0">
                <a:solidFill>
                  <a:schemeClr val="accent5">
                    <a:lumMod val="75000"/>
                  </a:schemeClr>
                </a:solidFill>
                <a:latin typeface="微软雅黑" panose="020B0503020204020204" charset="-122"/>
                <a:ea typeface="微软雅黑" panose="020B0503020204020204" charset="-122"/>
              </a:rPr>
              <a:t>基于</a:t>
            </a:r>
            <a:r>
              <a:rPr lang="en-US" altLang="zh-CN" sz="3200" dirty="0">
                <a:solidFill>
                  <a:schemeClr val="accent5">
                    <a:lumMod val="75000"/>
                  </a:schemeClr>
                </a:solidFill>
                <a:latin typeface="微软雅黑" panose="020B0503020204020204" charset="-122"/>
                <a:ea typeface="微软雅黑" panose="020B0503020204020204" charset="-122"/>
              </a:rPr>
              <a:t>CTR</a:t>
            </a:r>
            <a:r>
              <a:rPr lang="zh-CN" altLang="en-US" sz="3200" dirty="0">
                <a:solidFill>
                  <a:schemeClr val="accent5">
                    <a:lumMod val="75000"/>
                  </a:schemeClr>
                </a:solidFill>
                <a:latin typeface="微软雅黑" panose="020B0503020204020204" charset="-122"/>
                <a:ea typeface="微软雅黑" panose="020B0503020204020204" charset="-122"/>
              </a:rPr>
              <a:t>预估的推荐</a:t>
            </a:r>
          </a:p>
        </p:txBody>
      </p:sp>
      <p:sp>
        <p:nvSpPr>
          <p:cNvPr id="21" name="矩形 20"/>
          <p:cNvSpPr/>
          <p:nvPr/>
        </p:nvSpPr>
        <p:spPr>
          <a:xfrm>
            <a:off x="7898746" y="5082038"/>
            <a:ext cx="4377338" cy="670120"/>
          </a:xfrm>
          <a:prstGeom prst="rect">
            <a:avLst/>
          </a:prstGeom>
        </p:spPr>
        <p:txBody>
          <a:bodyPr wrap="square" numCol="1" spcCol="360000">
            <a:spAutoFit/>
          </a:bodyPr>
          <a:lstStyle/>
          <a:p>
            <a:pPr defTabSz="608965">
              <a:lnSpc>
                <a:spcPct val="130000"/>
              </a:lnSpc>
            </a:pPr>
            <a:r>
              <a:rPr lang="zh-CN" altLang="en-US" sz="3200" dirty="0">
                <a:solidFill>
                  <a:schemeClr val="accent5">
                    <a:lumMod val="75000"/>
                  </a:schemeClr>
                </a:solidFill>
                <a:latin typeface="微软雅黑" panose="020B0503020204020204" charset="-122"/>
                <a:ea typeface="微软雅黑" panose="020B0503020204020204" charset="-122"/>
              </a:rPr>
              <a:t>电商、商超和金融案例</a:t>
            </a:r>
          </a:p>
        </p:txBody>
      </p:sp>
    </p:spTree>
    <p:extLst>
      <p:ext uri="{BB962C8B-B14F-4D97-AF65-F5344CB8AC3E}">
        <p14:creationId xmlns:p14="http://schemas.microsoft.com/office/powerpoint/2010/main" val="3991272874"/>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ppt_x"/>
                                          </p:val>
                                        </p:tav>
                                        <p:tav tm="100000">
                                          <p:val>
                                            <p:strVal val="#ppt_x"/>
                                          </p:val>
                                        </p:tav>
                                      </p:tavLst>
                                    </p:anim>
                                    <p:anim calcmode="lin" valueType="num">
                                      <p:cBhvr additive="base">
                                        <p:cTn id="5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2B6538A-33AE-45EB-868C-14B9E34ED961}" type="slidenum">
              <a:rPr lang="zh-CN" altLang="en-US" smtClean="0"/>
              <a:t>20</a:t>
            </a:fld>
            <a:endParaRPr lang="zh-CN" altLang="en-US" dirty="0"/>
          </a:p>
        </p:txBody>
      </p:sp>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4049" y="234996"/>
            <a:ext cx="833883" cy="584775"/>
          </a:xfrm>
          <a:prstGeom prst="rect">
            <a:avLst/>
          </a:prstGeom>
        </p:spPr>
        <p:txBody>
          <a:bodyPr wrap="none">
            <a:spAutoFit/>
          </a:bodyPr>
          <a:lstStyle/>
          <a:p>
            <a:pPr algn="ctr"/>
            <a:r>
              <a:rPr lang="en-US" altLang="zh-CN" sz="3200" b="1" spc="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03 </a:t>
            </a:r>
            <a:endParaRPr lang="zh-CN" altLang="en-US" sz="3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38" name="组合 37"/>
          <p:cNvGrpSpPr/>
          <p:nvPr/>
        </p:nvGrpSpPr>
        <p:grpSpPr>
          <a:xfrm>
            <a:off x="2015092" y="1281194"/>
            <a:ext cx="8529677" cy="3068412"/>
            <a:chOff x="1791732" y="1932835"/>
            <a:chExt cx="5938852" cy="2136403"/>
          </a:xfrm>
        </p:grpSpPr>
        <p:sp>
          <p:nvSpPr>
            <p:cNvPr id="14" name="矩形 13"/>
            <p:cNvSpPr/>
            <p:nvPr/>
          </p:nvSpPr>
          <p:spPr>
            <a:xfrm>
              <a:off x="1791732" y="2043416"/>
              <a:ext cx="1606295" cy="278579"/>
            </a:xfrm>
            <a:prstGeom prst="rect">
              <a:avLst/>
            </a:prstGeom>
          </p:spPr>
          <p:txBody>
            <a:bodyPr wrap="none">
              <a:spAutoFit/>
            </a:bodyPr>
            <a:lstStyle/>
            <a:p>
              <a:pPr algn="r"/>
              <a:r>
                <a:rPr lang="zh-CN" altLang="zh-CN" sz="2000" dirty="0">
                  <a:latin typeface="Microsoft YaHei" panose="020B0503020204020204" pitchFamily="34" charset="-122"/>
                  <a:ea typeface="Microsoft YaHei" panose="020B0503020204020204" pitchFamily="34" charset="-122"/>
                </a:rPr>
                <a:t>保险目标客户识别 </a:t>
              </a:r>
              <a:endParaRPr lang="zh-CN" altLang="en-US" sz="2000" dirty="0">
                <a:solidFill>
                  <a:schemeClr val="bg2">
                    <a:lumMod val="25000"/>
                  </a:schemeClr>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sp>
          <p:nvSpPr>
            <p:cNvPr id="17" name="矩形 16"/>
            <p:cNvSpPr/>
            <p:nvPr/>
          </p:nvSpPr>
          <p:spPr>
            <a:xfrm>
              <a:off x="5994820" y="2774832"/>
              <a:ext cx="1735764" cy="278579"/>
            </a:xfrm>
            <a:prstGeom prst="rect">
              <a:avLst/>
            </a:prstGeom>
          </p:spPr>
          <p:txBody>
            <a:bodyPr wrap="none">
              <a:spAutoFit/>
            </a:bodyPr>
            <a:lstStyle/>
            <a:p>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客户保持和流失分析</a:t>
              </a:r>
            </a:p>
          </p:txBody>
        </p:sp>
        <p:sp>
          <p:nvSpPr>
            <p:cNvPr id="20" name="矩形 19"/>
            <p:cNvSpPr/>
            <p:nvPr/>
          </p:nvSpPr>
          <p:spPr>
            <a:xfrm>
              <a:off x="1881577" y="3755969"/>
              <a:ext cx="1426603" cy="278579"/>
            </a:xfrm>
            <a:prstGeom prst="rect">
              <a:avLst/>
            </a:prstGeom>
          </p:spPr>
          <p:txBody>
            <a:bodyPr wrap="none">
              <a:spAutoFit/>
            </a:bodyPr>
            <a:lstStyle/>
            <a:p>
              <a:pPr algn="r"/>
              <a:r>
                <a:rPr lang="zh-CN" altLang="zh-CN" sz="2000" dirty="0">
                  <a:latin typeface="Microsoft YaHei" panose="020B0503020204020204" pitchFamily="34" charset="-122"/>
                  <a:ea typeface="Microsoft YaHei" panose="020B0503020204020204" pitchFamily="34" charset="-122"/>
                </a:rPr>
                <a:t>新</a:t>
              </a:r>
              <a:r>
                <a:rPr lang="zh-CN" altLang="en-US" sz="2000" dirty="0">
                  <a:latin typeface="Microsoft YaHei" panose="020B0503020204020204" pitchFamily="34" charset="-122"/>
                  <a:ea typeface="Microsoft YaHei" panose="020B0503020204020204" pitchFamily="34" charset="-122"/>
                </a:rPr>
                <a:t>保险</a:t>
              </a:r>
              <a:r>
                <a:rPr lang="zh-CN" altLang="zh-CN" sz="2000" dirty="0">
                  <a:latin typeface="Microsoft YaHei" panose="020B0503020204020204" pitchFamily="34" charset="-122"/>
                  <a:ea typeface="Microsoft YaHei" panose="020B0503020204020204" pitchFamily="34" charset="-122"/>
                </a:rPr>
                <a:t>产品设计 </a:t>
              </a:r>
              <a:endParaRPr lang="zh-CN" altLang="en-US" sz="2000" dirty="0">
                <a:solidFill>
                  <a:schemeClr val="bg2">
                    <a:lumMod val="25000"/>
                  </a:schemeClr>
                </a:solidFill>
                <a:latin typeface="Microsoft YaHei" panose="020B0503020204020204" pitchFamily="34" charset="-122"/>
                <a:ea typeface="Microsoft YaHei" panose="020B0503020204020204" pitchFamily="34" charset="-122"/>
                <a:sym typeface="微软雅黑" panose="020B0503020204020204" pitchFamily="34" charset="-122"/>
              </a:endParaRPr>
            </a:p>
          </p:txBody>
        </p:sp>
        <p:grpSp>
          <p:nvGrpSpPr>
            <p:cNvPr id="22" name="组合 21"/>
            <p:cNvGrpSpPr/>
            <p:nvPr/>
          </p:nvGrpSpPr>
          <p:grpSpPr>
            <a:xfrm>
              <a:off x="3564931" y="1932835"/>
              <a:ext cx="979566" cy="1029564"/>
              <a:chOff x="4752827" y="2575792"/>
              <a:chExt cx="1306490" cy="1373176"/>
            </a:xfrm>
            <a:solidFill>
              <a:schemeClr val="accent1"/>
            </a:solidFill>
          </p:grpSpPr>
          <p:sp>
            <p:nvSpPr>
              <p:cNvPr id="23" name="Freeform 8"/>
              <p:cNvSpPr/>
              <p:nvPr/>
            </p:nvSpPr>
            <p:spPr bwMode="auto">
              <a:xfrm>
                <a:off x="4752827" y="2575792"/>
                <a:ext cx="1306490" cy="1367113"/>
              </a:xfrm>
              <a:custGeom>
                <a:avLst/>
                <a:gdLst>
                  <a:gd name="T0" fmla="*/ 226 w 228"/>
                  <a:gd name="T1" fmla="*/ 180 h 239"/>
                  <a:gd name="T2" fmla="*/ 188 w 228"/>
                  <a:gd name="T3" fmla="*/ 177 h 239"/>
                  <a:gd name="T4" fmla="*/ 174 w 228"/>
                  <a:gd name="T5" fmla="*/ 159 h 239"/>
                  <a:gd name="T6" fmla="*/ 79 w 228"/>
                  <a:gd name="T7" fmla="*/ 69 h 239"/>
                  <a:gd name="T8" fmla="*/ 59 w 228"/>
                  <a:gd name="T9" fmla="*/ 89 h 239"/>
                  <a:gd name="T10" fmla="*/ 134 w 228"/>
                  <a:gd name="T11" fmla="*/ 181 h 239"/>
                  <a:gd name="T12" fmla="*/ 167 w 228"/>
                  <a:gd name="T13" fmla="*/ 239 h 239"/>
                  <a:gd name="T14" fmla="*/ 39 w 228"/>
                  <a:gd name="T15" fmla="*/ 173 h 239"/>
                  <a:gd name="T16" fmla="*/ 8 w 228"/>
                  <a:gd name="T17" fmla="*/ 35 h 239"/>
                  <a:gd name="T18" fmla="*/ 21 w 228"/>
                  <a:gd name="T19" fmla="*/ 19 h 239"/>
                  <a:gd name="T20" fmla="*/ 228 w 228"/>
                  <a:gd name="T21" fmla="*/ 172 h 239"/>
                  <a:gd name="T22" fmla="*/ 226 w 228"/>
                  <a:gd name="T23" fmla="*/ 18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 h="239">
                    <a:moveTo>
                      <a:pt x="226" y="180"/>
                    </a:moveTo>
                    <a:cubicBezTo>
                      <a:pt x="213" y="179"/>
                      <a:pt x="200" y="180"/>
                      <a:pt x="188" y="177"/>
                    </a:cubicBezTo>
                    <a:cubicBezTo>
                      <a:pt x="182" y="175"/>
                      <a:pt x="176" y="166"/>
                      <a:pt x="174" y="159"/>
                    </a:cubicBezTo>
                    <a:cubicBezTo>
                      <a:pt x="165" y="107"/>
                      <a:pt x="131" y="75"/>
                      <a:pt x="79" y="69"/>
                    </a:cubicBezTo>
                    <a:cubicBezTo>
                      <a:pt x="63" y="67"/>
                      <a:pt x="58" y="72"/>
                      <a:pt x="59" y="89"/>
                    </a:cubicBezTo>
                    <a:cubicBezTo>
                      <a:pt x="62" y="135"/>
                      <a:pt x="89" y="169"/>
                      <a:pt x="134" y="181"/>
                    </a:cubicBezTo>
                    <a:cubicBezTo>
                      <a:pt x="169" y="191"/>
                      <a:pt x="173" y="198"/>
                      <a:pt x="167" y="239"/>
                    </a:cubicBezTo>
                    <a:cubicBezTo>
                      <a:pt x="114" y="237"/>
                      <a:pt x="71" y="216"/>
                      <a:pt x="39" y="173"/>
                    </a:cubicBezTo>
                    <a:cubicBezTo>
                      <a:pt x="8" y="132"/>
                      <a:pt x="0" y="85"/>
                      <a:pt x="8" y="35"/>
                    </a:cubicBezTo>
                    <a:cubicBezTo>
                      <a:pt x="9" y="29"/>
                      <a:pt x="16" y="20"/>
                      <a:pt x="21" y="19"/>
                    </a:cubicBezTo>
                    <a:cubicBezTo>
                      <a:pt x="130" y="0"/>
                      <a:pt x="221" y="70"/>
                      <a:pt x="228" y="172"/>
                    </a:cubicBezTo>
                    <a:cubicBezTo>
                      <a:pt x="228" y="173"/>
                      <a:pt x="227" y="175"/>
                      <a:pt x="226" y="180"/>
                    </a:cubicBezTo>
                    <a:close/>
                  </a:path>
                </a:pathLst>
              </a:custGeom>
              <a:solidFill>
                <a:schemeClr val="accent5">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10"/>
              <p:cNvSpPr/>
              <p:nvPr/>
            </p:nvSpPr>
            <p:spPr bwMode="auto">
              <a:xfrm>
                <a:off x="5801655" y="3679182"/>
                <a:ext cx="257661" cy="269786"/>
              </a:xfrm>
              <a:custGeom>
                <a:avLst/>
                <a:gdLst>
                  <a:gd name="T0" fmla="*/ 0 w 45"/>
                  <a:gd name="T1" fmla="*/ 0 h 47"/>
                  <a:gd name="T2" fmla="*/ 37 w 45"/>
                  <a:gd name="T3" fmla="*/ 2 h 47"/>
                  <a:gd name="T4" fmla="*/ 45 w 45"/>
                  <a:gd name="T5" fmla="*/ 8 h 47"/>
                  <a:gd name="T6" fmla="*/ 40 w 45"/>
                  <a:gd name="T7" fmla="*/ 19 h 47"/>
                  <a:gd name="T8" fmla="*/ 19 w 45"/>
                  <a:gd name="T9" fmla="*/ 40 h 47"/>
                  <a:gd name="T10" fmla="*/ 9 w 45"/>
                  <a:gd name="T11" fmla="*/ 46 h 47"/>
                  <a:gd name="T12" fmla="*/ 1 w 45"/>
                  <a:gd name="T13" fmla="*/ 37 h 47"/>
                  <a:gd name="T14" fmla="*/ 0 w 45"/>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7">
                    <a:moveTo>
                      <a:pt x="0" y="0"/>
                    </a:moveTo>
                    <a:cubicBezTo>
                      <a:pt x="14" y="0"/>
                      <a:pt x="25" y="1"/>
                      <a:pt x="37" y="2"/>
                    </a:cubicBezTo>
                    <a:cubicBezTo>
                      <a:pt x="40" y="2"/>
                      <a:pt x="45" y="6"/>
                      <a:pt x="45" y="8"/>
                    </a:cubicBezTo>
                    <a:cubicBezTo>
                      <a:pt x="45" y="12"/>
                      <a:pt x="42" y="16"/>
                      <a:pt x="40" y="19"/>
                    </a:cubicBezTo>
                    <a:cubicBezTo>
                      <a:pt x="33" y="26"/>
                      <a:pt x="26" y="33"/>
                      <a:pt x="19" y="40"/>
                    </a:cubicBezTo>
                    <a:cubicBezTo>
                      <a:pt x="16" y="42"/>
                      <a:pt x="12" y="47"/>
                      <a:pt x="9" y="46"/>
                    </a:cubicBezTo>
                    <a:cubicBezTo>
                      <a:pt x="6" y="45"/>
                      <a:pt x="2" y="41"/>
                      <a:pt x="1" y="37"/>
                    </a:cubicBezTo>
                    <a:cubicBezTo>
                      <a:pt x="0" y="26"/>
                      <a:pt x="0" y="14"/>
                      <a:pt x="0" y="0"/>
                    </a:cubicBezTo>
                    <a:close/>
                  </a:path>
                </a:pathLst>
              </a:custGeom>
              <a:solidFill>
                <a:schemeClr val="accent5">
                  <a:lumMod val="75000"/>
                </a:schemeClr>
              </a:solidFill>
              <a:ln w="349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任意多边形 24"/>
              <p:cNvSpPr/>
              <p:nvPr/>
            </p:nvSpPr>
            <p:spPr>
              <a:xfrm>
                <a:off x="5860938" y="3745706"/>
                <a:ext cx="45719" cy="86516"/>
              </a:xfrm>
              <a:custGeom>
                <a:avLst/>
                <a:gdLst/>
                <a:ahLst/>
                <a:cxnLst/>
                <a:rect l="l" t="t" r="r" b="b"/>
                <a:pathLst>
                  <a:path w="56257" h="160734">
                    <a:moveTo>
                      <a:pt x="44648" y="0"/>
                    </a:moveTo>
                    <a:lnTo>
                      <a:pt x="56257" y="0"/>
                    </a:lnTo>
                    <a:lnTo>
                      <a:pt x="56257" y="160734"/>
                    </a:lnTo>
                    <a:lnTo>
                      <a:pt x="41077" y="160734"/>
                    </a:lnTo>
                    <a:lnTo>
                      <a:pt x="41077" y="41076"/>
                    </a:lnTo>
                    <a:lnTo>
                      <a:pt x="0" y="41076"/>
                    </a:lnTo>
                    <a:lnTo>
                      <a:pt x="0" y="31254"/>
                    </a:lnTo>
                    <a:cubicBezTo>
                      <a:pt x="26789" y="31849"/>
                      <a:pt x="41672" y="21431"/>
                      <a:pt x="4464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组合 25"/>
            <p:cNvGrpSpPr/>
            <p:nvPr/>
          </p:nvGrpSpPr>
          <p:grpSpPr>
            <a:xfrm>
              <a:off x="4617226" y="1976019"/>
              <a:ext cx="1031837" cy="990926"/>
              <a:chOff x="6156318" y="2633387"/>
              <a:chExt cx="1376208" cy="1321643"/>
            </a:xfrm>
            <a:solidFill>
              <a:schemeClr val="accent3"/>
            </a:solidFill>
          </p:grpSpPr>
          <p:sp>
            <p:nvSpPr>
              <p:cNvPr id="27" name="Freeform 6"/>
              <p:cNvSpPr/>
              <p:nvPr/>
            </p:nvSpPr>
            <p:spPr bwMode="auto">
              <a:xfrm>
                <a:off x="6156318" y="2633387"/>
                <a:ext cx="1376208" cy="1321643"/>
              </a:xfrm>
              <a:custGeom>
                <a:avLst/>
                <a:gdLst>
                  <a:gd name="T0" fmla="*/ 167 w 240"/>
                  <a:gd name="T1" fmla="*/ 64 h 231"/>
                  <a:gd name="T2" fmla="*/ 58 w 240"/>
                  <a:gd name="T3" fmla="*/ 143 h 231"/>
                  <a:gd name="T4" fmla="*/ 23 w 240"/>
                  <a:gd name="T5" fmla="*/ 172 h 231"/>
                  <a:gd name="T6" fmla="*/ 0 w 240"/>
                  <a:gd name="T7" fmla="*/ 173 h 231"/>
                  <a:gd name="T8" fmla="*/ 35 w 240"/>
                  <a:gd name="T9" fmla="*/ 70 h 231"/>
                  <a:gd name="T10" fmla="*/ 205 w 240"/>
                  <a:gd name="T11" fmla="*/ 9 h 231"/>
                  <a:gd name="T12" fmla="*/ 222 w 240"/>
                  <a:gd name="T13" fmla="*/ 21 h 231"/>
                  <a:gd name="T14" fmla="*/ 66 w 240"/>
                  <a:gd name="T15" fmla="*/ 231 h 231"/>
                  <a:gd name="T16" fmla="*/ 59 w 240"/>
                  <a:gd name="T17" fmla="*/ 229 h 231"/>
                  <a:gd name="T18" fmla="*/ 63 w 240"/>
                  <a:gd name="T19" fmla="*/ 186 h 231"/>
                  <a:gd name="T20" fmla="*/ 82 w 240"/>
                  <a:gd name="T21" fmla="*/ 176 h 231"/>
                  <a:gd name="T22" fmla="*/ 167 w 240"/>
                  <a:gd name="T23" fmla="*/ 6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31">
                    <a:moveTo>
                      <a:pt x="167" y="64"/>
                    </a:moveTo>
                    <a:cubicBezTo>
                      <a:pt x="111" y="60"/>
                      <a:pt x="66" y="91"/>
                      <a:pt x="58" y="143"/>
                    </a:cubicBezTo>
                    <a:cubicBezTo>
                      <a:pt x="54" y="166"/>
                      <a:pt x="45" y="173"/>
                      <a:pt x="23" y="172"/>
                    </a:cubicBezTo>
                    <a:cubicBezTo>
                      <a:pt x="16" y="171"/>
                      <a:pt x="9" y="172"/>
                      <a:pt x="0" y="173"/>
                    </a:cubicBezTo>
                    <a:cubicBezTo>
                      <a:pt x="0" y="133"/>
                      <a:pt x="11" y="99"/>
                      <a:pt x="35" y="70"/>
                    </a:cubicBezTo>
                    <a:cubicBezTo>
                      <a:pt x="79" y="16"/>
                      <a:pt x="138" y="0"/>
                      <a:pt x="205" y="9"/>
                    </a:cubicBezTo>
                    <a:cubicBezTo>
                      <a:pt x="211" y="10"/>
                      <a:pt x="221" y="16"/>
                      <a:pt x="222" y="21"/>
                    </a:cubicBezTo>
                    <a:cubicBezTo>
                      <a:pt x="240" y="121"/>
                      <a:pt x="182" y="225"/>
                      <a:pt x="66" y="231"/>
                    </a:cubicBezTo>
                    <a:cubicBezTo>
                      <a:pt x="65" y="231"/>
                      <a:pt x="64" y="230"/>
                      <a:pt x="59" y="229"/>
                    </a:cubicBezTo>
                    <a:cubicBezTo>
                      <a:pt x="60" y="215"/>
                      <a:pt x="59" y="200"/>
                      <a:pt x="63" y="186"/>
                    </a:cubicBezTo>
                    <a:cubicBezTo>
                      <a:pt x="64" y="181"/>
                      <a:pt x="75" y="177"/>
                      <a:pt x="82" y="176"/>
                    </a:cubicBezTo>
                    <a:cubicBezTo>
                      <a:pt x="137" y="167"/>
                      <a:pt x="173" y="120"/>
                      <a:pt x="167" y="64"/>
                    </a:cubicBezTo>
                    <a:close/>
                  </a:path>
                </a:pathLst>
              </a:custGeom>
              <a:solidFill>
                <a:schemeClr val="accent3">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9"/>
              <p:cNvSpPr/>
              <p:nvPr/>
            </p:nvSpPr>
            <p:spPr bwMode="auto">
              <a:xfrm>
                <a:off x="6168443" y="3673120"/>
                <a:ext cx="275849" cy="275848"/>
              </a:xfrm>
              <a:custGeom>
                <a:avLst/>
                <a:gdLst>
                  <a:gd name="T0" fmla="*/ 48 w 48"/>
                  <a:gd name="T1" fmla="*/ 0 h 48"/>
                  <a:gd name="T2" fmla="*/ 45 w 48"/>
                  <a:gd name="T3" fmla="*/ 39 h 48"/>
                  <a:gd name="T4" fmla="*/ 37 w 48"/>
                  <a:gd name="T5" fmla="*/ 48 h 48"/>
                  <a:gd name="T6" fmla="*/ 27 w 48"/>
                  <a:gd name="T7" fmla="*/ 41 h 48"/>
                  <a:gd name="T8" fmla="*/ 7 w 48"/>
                  <a:gd name="T9" fmla="*/ 20 h 48"/>
                  <a:gd name="T10" fmla="*/ 1 w 48"/>
                  <a:gd name="T11" fmla="*/ 10 h 48"/>
                  <a:gd name="T12" fmla="*/ 10 w 48"/>
                  <a:gd name="T13" fmla="*/ 3 h 48"/>
                  <a:gd name="T14" fmla="*/ 48 w 48"/>
                  <a:gd name="T15" fmla="*/ 0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48" y="0"/>
                    </a:moveTo>
                    <a:cubicBezTo>
                      <a:pt x="47" y="15"/>
                      <a:pt x="47" y="27"/>
                      <a:pt x="45" y="39"/>
                    </a:cubicBezTo>
                    <a:cubicBezTo>
                      <a:pt x="44" y="42"/>
                      <a:pt x="40" y="47"/>
                      <a:pt x="37" y="48"/>
                    </a:cubicBezTo>
                    <a:cubicBezTo>
                      <a:pt x="34" y="48"/>
                      <a:pt x="30" y="44"/>
                      <a:pt x="27" y="41"/>
                    </a:cubicBezTo>
                    <a:cubicBezTo>
                      <a:pt x="20" y="34"/>
                      <a:pt x="13" y="27"/>
                      <a:pt x="7" y="20"/>
                    </a:cubicBezTo>
                    <a:cubicBezTo>
                      <a:pt x="4" y="17"/>
                      <a:pt x="0" y="13"/>
                      <a:pt x="1" y="10"/>
                    </a:cubicBezTo>
                    <a:cubicBezTo>
                      <a:pt x="1" y="7"/>
                      <a:pt x="6" y="3"/>
                      <a:pt x="10" y="3"/>
                    </a:cubicBezTo>
                    <a:cubicBezTo>
                      <a:pt x="21" y="1"/>
                      <a:pt x="33" y="1"/>
                      <a:pt x="48" y="0"/>
                    </a:cubicBezTo>
                    <a:close/>
                  </a:path>
                </a:pathLst>
              </a:custGeom>
              <a:solidFill>
                <a:schemeClr val="accent3">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任意多边形 28"/>
              <p:cNvSpPr/>
              <p:nvPr/>
            </p:nvSpPr>
            <p:spPr>
              <a:xfrm>
                <a:off x="6306367" y="3742465"/>
                <a:ext cx="45719" cy="68579"/>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2" y="108644"/>
                      <a:pt x="40779" y="113109"/>
                      <a:pt x="36611"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4" y="75902"/>
                      <a:pt x="92273" y="61317"/>
                      <a:pt x="91082" y="44648"/>
                    </a:cubicBezTo>
                    <a:cubicBezTo>
                      <a:pt x="89892" y="24408"/>
                      <a:pt x="77986" y="13394"/>
                      <a:pt x="55364" y="11608"/>
                    </a:cubicBezTo>
                    <a:cubicBezTo>
                      <a:pt x="32742" y="13990"/>
                      <a:pt x="21133" y="27682"/>
                      <a:pt x="20538" y="52685"/>
                    </a:cubicBezTo>
                    <a:lnTo>
                      <a:pt x="5357" y="52685"/>
                    </a:lnTo>
                    <a:cubicBezTo>
                      <a:pt x="6548" y="19347"/>
                      <a:pt x="23812" y="1786"/>
                      <a:pt x="571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p:cNvGrpSpPr/>
            <p:nvPr/>
          </p:nvGrpSpPr>
          <p:grpSpPr>
            <a:xfrm>
              <a:off x="3514931" y="3044221"/>
              <a:ext cx="1034112" cy="990926"/>
              <a:chOff x="4686138" y="4058095"/>
              <a:chExt cx="1379241" cy="1321643"/>
            </a:xfrm>
            <a:solidFill>
              <a:schemeClr val="accent4"/>
            </a:solidFill>
          </p:grpSpPr>
          <p:sp>
            <p:nvSpPr>
              <p:cNvPr id="31" name="Freeform 5"/>
              <p:cNvSpPr/>
              <p:nvPr/>
            </p:nvSpPr>
            <p:spPr bwMode="auto">
              <a:xfrm>
                <a:off x="4686138" y="4058095"/>
                <a:ext cx="1379241" cy="1321643"/>
              </a:xfrm>
              <a:custGeom>
                <a:avLst/>
                <a:gdLst>
                  <a:gd name="T0" fmla="*/ 73 w 241"/>
                  <a:gd name="T1" fmla="*/ 167 h 231"/>
                  <a:gd name="T2" fmla="*/ 182 w 241"/>
                  <a:gd name="T3" fmla="*/ 88 h 231"/>
                  <a:gd name="T4" fmla="*/ 217 w 241"/>
                  <a:gd name="T5" fmla="*/ 59 h 231"/>
                  <a:gd name="T6" fmla="*/ 240 w 241"/>
                  <a:gd name="T7" fmla="*/ 58 h 231"/>
                  <a:gd name="T8" fmla="*/ 205 w 241"/>
                  <a:gd name="T9" fmla="*/ 161 h 231"/>
                  <a:gd name="T10" fmla="*/ 35 w 241"/>
                  <a:gd name="T11" fmla="*/ 222 h 231"/>
                  <a:gd name="T12" fmla="*/ 19 w 241"/>
                  <a:gd name="T13" fmla="*/ 209 h 231"/>
                  <a:gd name="T14" fmla="*/ 174 w 241"/>
                  <a:gd name="T15" fmla="*/ 0 h 231"/>
                  <a:gd name="T16" fmla="*/ 181 w 241"/>
                  <a:gd name="T17" fmla="*/ 1 h 231"/>
                  <a:gd name="T18" fmla="*/ 178 w 241"/>
                  <a:gd name="T19" fmla="*/ 45 h 231"/>
                  <a:gd name="T20" fmla="*/ 159 w 241"/>
                  <a:gd name="T21" fmla="*/ 55 h 231"/>
                  <a:gd name="T22" fmla="*/ 73 w 241"/>
                  <a:gd name="T23" fmla="*/ 16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1" h="231">
                    <a:moveTo>
                      <a:pt x="73" y="167"/>
                    </a:moveTo>
                    <a:cubicBezTo>
                      <a:pt x="129" y="170"/>
                      <a:pt x="174" y="139"/>
                      <a:pt x="182" y="88"/>
                    </a:cubicBezTo>
                    <a:cubicBezTo>
                      <a:pt x="186" y="64"/>
                      <a:pt x="196" y="57"/>
                      <a:pt x="217" y="59"/>
                    </a:cubicBezTo>
                    <a:cubicBezTo>
                      <a:pt x="224" y="60"/>
                      <a:pt x="231" y="58"/>
                      <a:pt x="240" y="58"/>
                    </a:cubicBezTo>
                    <a:cubicBezTo>
                      <a:pt x="241" y="98"/>
                      <a:pt x="229" y="132"/>
                      <a:pt x="205" y="161"/>
                    </a:cubicBezTo>
                    <a:cubicBezTo>
                      <a:pt x="161" y="214"/>
                      <a:pt x="102" y="231"/>
                      <a:pt x="35" y="222"/>
                    </a:cubicBezTo>
                    <a:cubicBezTo>
                      <a:pt x="29" y="221"/>
                      <a:pt x="20" y="214"/>
                      <a:pt x="19" y="209"/>
                    </a:cubicBezTo>
                    <a:cubicBezTo>
                      <a:pt x="0" y="109"/>
                      <a:pt x="59" y="6"/>
                      <a:pt x="174" y="0"/>
                    </a:cubicBezTo>
                    <a:cubicBezTo>
                      <a:pt x="175" y="0"/>
                      <a:pt x="177" y="0"/>
                      <a:pt x="181" y="1"/>
                    </a:cubicBezTo>
                    <a:cubicBezTo>
                      <a:pt x="180" y="16"/>
                      <a:pt x="181" y="31"/>
                      <a:pt x="178" y="45"/>
                    </a:cubicBezTo>
                    <a:cubicBezTo>
                      <a:pt x="177" y="50"/>
                      <a:pt x="166" y="54"/>
                      <a:pt x="159" y="55"/>
                    </a:cubicBezTo>
                    <a:cubicBezTo>
                      <a:pt x="104" y="64"/>
                      <a:pt x="67" y="110"/>
                      <a:pt x="73" y="167"/>
                    </a:cubicBezTo>
                    <a:close/>
                  </a:path>
                </a:pathLst>
              </a:custGeom>
              <a:solidFill>
                <a:schemeClr val="accent3">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11"/>
              <p:cNvSpPr/>
              <p:nvPr/>
            </p:nvSpPr>
            <p:spPr bwMode="auto">
              <a:xfrm>
                <a:off x="5801655" y="4058095"/>
                <a:ext cx="257661" cy="257661"/>
              </a:xfrm>
              <a:custGeom>
                <a:avLst/>
                <a:gdLst>
                  <a:gd name="T0" fmla="*/ 0 w 45"/>
                  <a:gd name="T1" fmla="*/ 45 h 45"/>
                  <a:gd name="T2" fmla="*/ 2 w 45"/>
                  <a:gd name="T3" fmla="*/ 8 h 45"/>
                  <a:gd name="T4" fmla="*/ 8 w 45"/>
                  <a:gd name="T5" fmla="*/ 0 h 45"/>
                  <a:gd name="T6" fmla="*/ 17 w 45"/>
                  <a:gd name="T7" fmla="*/ 6 h 45"/>
                  <a:gd name="T8" fmla="*/ 38 w 45"/>
                  <a:gd name="T9" fmla="*/ 27 h 45"/>
                  <a:gd name="T10" fmla="*/ 44 w 45"/>
                  <a:gd name="T11" fmla="*/ 35 h 45"/>
                  <a:gd name="T12" fmla="*/ 35 w 45"/>
                  <a:gd name="T13" fmla="*/ 43 h 45"/>
                  <a:gd name="T14" fmla="*/ 0 w 4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0" y="45"/>
                    </a:moveTo>
                    <a:cubicBezTo>
                      <a:pt x="1" y="31"/>
                      <a:pt x="1" y="19"/>
                      <a:pt x="2" y="8"/>
                    </a:cubicBezTo>
                    <a:cubicBezTo>
                      <a:pt x="2" y="5"/>
                      <a:pt x="6" y="1"/>
                      <a:pt x="8" y="0"/>
                    </a:cubicBezTo>
                    <a:cubicBezTo>
                      <a:pt x="11" y="0"/>
                      <a:pt x="15" y="4"/>
                      <a:pt x="17" y="6"/>
                    </a:cubicBezTo>
                    <a:cubicBezTo>
                      <a:pt x="24" y="13"/>
                      <a:pt x="31" y="20"/>
                      <a:pt x="38" y="27"/>
                    </a:cubicBezTo>
                    <a:cubicBezTo>
                      <a:pt x="41" y="29"/>
                      <a:pt x="45" y="33"/>
                      <a:pt x="44" y="35"/>
                    </a:cubicBezTo>
                    <a:cubicBezTo>
                      <a:pt x="43" y="38"/>
                      <a:pt x="39" y="42"/>
                      <a:pt x="35" y="43"/>
                    </a:cubicBezTo>
                    <a:cubicBezTo>
                      <a:pt x="25" y="44"/>
                      <a:pt x="14" y="44"/>
                      <a:pt x="0" y="45"/>
                    </a:cubicBezTo>
                    <a:close/>
                  </a:path>
                </a:pathLst>
              </a:custGeom>
              <a:solidFill>
                <a:schemeClr val="accent3">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任意多边形 32"/>
              <p:cNvSpPr/>
              <p:nvPr/>
            </p:nvSpPr>
            <p:spPr>
              <a:xfrm>
                <a:off x="5871111" y="4182163"/>
                <a:ext cx="45719" cy="68260"/>
              </a:xfrm>
              <a:custGeom>
                <a:avLst/>
                <a:gdLst/>
                <a:ahLst/>
                <a:cxnLst/>
                <a:rect l="l" t="t" r="r" b="b"/>
                <a:pathLst>
                  <a:path w="108942" h="162653">
                    <a:moveTo>
                      <a:pt x="57150" y="0"/>
                    </a:moveTo>
                    <a:cubicBezTo>
                      <a:pt x="86915" y="1190"/>
                      <a:pt x="102393"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0" y="164306"/>
                      <a:pt x="1190" y="148233"/>
                      <a:pt x="0" y="114300"/>
                    </a:cubicBezTo>
                    <a:lnTo>
                      <a:pt x="14287" y="114300"/>
                    </a:lnTo>
                    <a:cubicBezTo>
                      <a:pt x="14883" y="138708"/>
                      <a:pt x="28277" y="151209"/>
                      <a:pt x="54471" y="151804"/>
                    </a:cubicBezTo>
                    <a:cubicBezTo>
                      <a:pt x="78879" y="150018"/>
                      <a:pt x="92273" y="137815"/>
                      <a:pt x="94654" y="115193"/>
                    </a:cubicBezTo>
                    <a:cubicBezTo>
                      <a:pt x="92868" y="92571"/>
                      <a:pt x="75604" y="81855"/>
                      <a:pt x="42862" y="83046"/>
                    </a:cubicBezTo>
                    <a:lnTo>
                      <a:pt x="42862" y="71437"/>
                    </a:lnTo>
                    <a:cubicBezTo>
                      <a:pt x="73223" y="72628"/>
                      <a:pt x="88404" y="62210"/>
                      <a:pt x="88404" y="40183"/>
                    </a:cubicBezTo>
                    <a:cubicBezTo>
                      <a:pt x="87213" y="22324"/>
                      <a:pt x="75902" y="12799"/>
                      <a:pt x="54471" y="11608"/>
                    </a:cubicBezTo>
                    <a:cubicBezTo>
                      <a:pt x="32444" y="13394"/>
                      <a:pt x="20836" y="25003"/>
                      <a:pt x="19645" y="46434"/>
                    </a:cubicBezTo>
                    <a:lnTo>
                      <a:pt x="5358" y="46434"/>
                    </a:lnTo>
                    <a:cubicBezTo>
                      <a:pt x="4762" y="32742"/>
                      <a:pt x="9822" y="20836"/>
                      <a:pt x="20538" y="10715"/>
                    </a:cubicBezTo>
                    <a:cubicBezTo>
                      <a:pt x="28277" y="3572"/>
                      <a:pt x="40481" y="0"/>
                      <a:pt x="5715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4" name="组合 33"/>
            <p:cNvGrpSpPr/>
            <p:nvPr/>
          </p:nvGrpSpPr>
          <p:grpSpPr>
            <a:xfrm>
              <a:off x="4630861" y="3048765"/>
              <a:ext cx="990929" cy="1020473"/>
              <a:chOff x="6174505" y="4064157"/>
              <a:chExt cx="1321645" cy="1361051"/>
            </a:xfrm>
            <a:solidFill>
              <a:schemeClr val="accent2"/>
            </a:solidFill>
          </p:grpSpPr>
          <p:sp>
            <p:nvSpPr>
              <p:cNvPr id="35" name="Freeform 7"/>
              <p:cNvSpPr/>
              <p:nvPr/>
            </p:nvSpPr>
            <p:spPr bwMode="auto">
              <a:xfrm>
                <a:off x="6174505" y="4064157"/>
                <a:ext cx="1321645" cy="1361051"/>
              </a:xfrm>
              <a:custGeom>
                <a:avLst/>
                <a:gdLst>
                  <a:gd name="T0" fmla="*/ 0 w 231"/>
                  <a:gd name="T1" fmla="*/ 53 h 238"/>
                  <a:gd name="T2" fmla="*/ 19 w 231"/>
                  <a:gd name="T3" fmla="*/ 58 h 238"/>
                  <a:gd name="T4" fmla="*/ 56 w 231"/>
                  <a:gd name="T5" fmla="*/ 88 h 238"/>
                  <a:gd name="T6" fmla="*/ 166 w 231"/>
                  <a:gd name="T7" fmla="*/ 167 h 238"/>
                  <a:gd name="T8" fmla="*/ 109 w 231"/>
                  <a:gd name="T9" fmla="*/ 62 h 238"/>
                  <a:gd name="T10" fmla="*/ 94 w 231"/>
                  <a:gd name="T11" fmla="*/ 56 h 238"/>
                  <a:gd name="T12" fmla="*/ 62 w 231"/>
                  <a:gd name="T13" fmla="*/ 0 h 238"/>
                  <a:gd name="T14" fmla="*/ 161 w 231"/>
                  <a:gd name="T15" fmla="*/ 35 h 238"/>
                  <a:gd name="T16" fmla="*/ 222 w 231"/>
                  <a:gd name="T17" fmla="*/ 203 h 238"/>
                  <a:gd name="T18" fmla="*/ 207 w 231"/>
                  <a:gd name="T19" fmla="*/ 220 h 238"/>
                  <a:gd name="T20" fmla="*/ 1 w 231"/>
                  <a:gd name="T21" fmla="*/ 82 h 238"/>
                  <a:gd name="T22" fmla="*/ 0 w 231"/>
                  <a:gd name="T23" fmla="*/ 5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1" h="238">
                    <a:moveTo>
                      <a:pt x="0" y="53"/>
                    </a:moveTo>
                    <a:cubicBezTo>
                      <a:pt x="8" y="55"/>
                      <a:pt x="13" y="58"/>
                      <a:pt x="19" y="58"/>
                    </a:cubicBezTo>
                    <a:cubicBezTo>
                      <a:pt x="49" y="60"/>
                      <a:pt x="49" y="60"/>
                      <a:pt x="56" y="88"/>
                    </a:cubicBezTo>
                    <a:cubicBezTo>
                      <a:pt x="68" y="140"/>
                      <a:pt x="109" y="169"/>
                      <a:pt x="166" y="167"/>
                    </a:cubicBezTo>
                    <a:cubicBezTo>
                      <a:pt x="175" y="128"/>
                      <a:pt x="149" y="79"/>
                      <a:pt x="109" y="62"/>
                    </a:cubicBezTo>
                    <a:cubicBezTo>
                      <a:pt x="104" y="59"/>
                      <a:pt x="99" y="58"/>
                      <a:pt x="94" y="56"/>
                    </a:cubicBezTo>
                    <a:cubicBezTo>
                      <a:pt x="58" y="46"/>
                      <a:pt x="55" y="42"/>
                      <a:pt x="62" y="0"/>
                    </a:cubicBezTo>
                    <a:cubicBezTo>
                      <a:pt x="99" y="0"/>
                      <a:pt x="132" y="11"/>
                      <a:pt x="161" y="35"/>
                    </a:cubicBezTo>
                    <a:cubicBezTo>
                      <a:pt x="214" y="79"/>
                      <a:pt x="231" y="136"/>
                      <a:pt x="222" y="203"/>
                    </a:cubicBezTo>
                    <a:cubicBezTo>
                      <a:pt x="221" y="209"/>
                      <a:pt x="213" y="219"/>
                      <a:pt x="207" y="220"/>
                    </a:cubicBezTo>
                    <a:cubicBezTo>
                      <a:pt x="107" y="238"/>
                      <a:pt x="17" y="179"/>
                      <a:pt x="1" y="82"/>
                    </a:cubicBezTo>
                    <a:cubicBezTo>
                      <a:pt x="0" y="75"/>
                      <a:pt x="1" y="68"/>
                      <a:pt x="0" y="53"/>
                    </a:cubicBezTo>
                    <a:close/>
                  </a:path>
                </a:pathLst>
              </a:custGeom>
              <a:solidFill>
                <a:schemeClr val="accent5">
                  <a:lumMod val="75000"/>
                </a:schemeClr>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12"/>
              <p:cNvSpPr/>
              <p:nvPr/>
            </p:nvSpPr>
            <p:spPr bwMode="auto">
              <a:xfrm>
                <a:off x="6180568" y="4064157"/>
                <a:ext cx="257661" cy="251598"/>
              </a:xfrm>
              <a:custGeom>
                <a:avLst/>
                <a:gdLst>
                  <a:gd name="T0" fmla="*/ 45 w 45"/>
                  <a:gd name="T1" fmla="*/ 44 h 44"/>
                  <a:gd name="T2" fmla="*/ 9 w 45"/>
                  <a:gd name="T3" fmla="*/ 42 h 44"/>
                  <a:gd name="T4" fmla="*/ 0 w 45"/>
                  <a:gd name="T5" fmla="*/ 33 h 44"/>
                  <a:gd name="T6" fmla="*/ 7 w 45"/>
                  <a:gd name="T7" fmla="*/ 26 h 44"/>
                  <a:gd name="T8" fmla="*/ 26 w 45"/>
                  <a:gd name="T9" fmla="*/ 6 h 44"/>
                  <a:gd name="T10" fmla="*/ 34 w 45"/>
                  <a:gd name="T11" fmla="*/ 0 h 44"/>
                  <a:gd name="T12" fmla="*/ 42 w 45"/>
                  <a:gd name="T13" fmla="*/ 8 h 44"/>
                  <a:gd name="T14" fmla="*/ 45 w 45"/>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4">
                    <a:moveTo>
                      <a:pt x="45" y="44"/>
                    </a:moveTo>
                    <a:cubicBezTo>
                      <a:pt x="30" y="43"/>
                      <a:pt x="19" y="43"/>
                      <a:pt x="9" y="42"/>
                    </a:cubicBezTo>
                    <a:cubicBezTo>
                      <a:pt x="5" y="41"/>
                      <a:pt x="2" y="37"/>
                      <a:pt x="0" y="33"/>
                    </a:cubicBezTo>
                    <a:cubicBezTo>
                      <a:pt x="0" y="32"/>
                      <a:pt x="4" y="28"/>
                      <a:pt x="7" y="26"/>
                    </a:cubicBezTo>
                    <a:cubicBezTo>
                      <a:pt x="13" y="19"/>
                      <a:pt x="19" y="12"/>
                      <a:pt x="26" y="6"/>
                    </a:cubicBezTo>
                    <a:cubicBezTo>
                      <a:pt x="28" y="4"/>
                      <a:pt x="32" y="0"/>
                      <a:pt x="34" y="0"/>
                    </a:cubicBezTo>
                    <a:cubicBezTo>
                      <a:pt x="37" y="1"/>
                      <a:pt x="41" y="5"/>
                      <a:pt x="42" y="8"/>
                    </a:cubicBezTo>
                    <a:cubicBezTo>
                      <a:pt x="43" y="19"/>
                      <a:pt x="44" y="30"/>
                      <a:pt x="45" y="44"/>
                    </a:cubicBezTo>
                    <a:close/>
                  </a:path>
                </a:pathLst>
              </a:custGeom>
              <a:solidFill>
                <a:schemeClr val="accent5">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任意多边形 36"/>
              <p:cNvSpPr/>
              <p:nvPr/>
            </p:nvSpPr>
            <p:spPr>
              <a:xfrm>
                <a:off x="6306366" y="4183294"/>
                <a:ext cx="45719" cy="65997"/>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9" name="矩形 38">
            <a:extLst>
              <a:ext uri="{FF2B5EF4-FFF2-40B4-BE49-F238E27FC236}">
                <a16:creationId xmlns:a16="http://schemas.microsoft.com/office/drawing/2014/main" id="{4FD380C1-94DB-C442-8774-569AC682C857}"/>
              </a:ext>
            </a:extLst>
          </p:cNvPr>
          <p:cNvSpPr/>
          <p:nvPr/>
        </p:nvSpPr>
        <p:spPr>
          <a:xfrm>
            <a:off x="7894122" y="1343217"/>
            <a:ext cx="1723549" cy="400110"/>
          </a:xfrm>
          <a:prstGeom prst="rect">
            <a:avLst/>
          </a:prstGeom>
        </p:spPr>
        <p:txBody>
          <a:bodyPr wrap="none">
            <a:spAutoFit/>
          </a:bodyPr>
          <a:lstStyle/>
          <a:p>
            <a:r>
              <a:rPr lang="zh-CN" altLang="en-US" sz="2000" dirty="0">
                <a:solidFill>
                  <a:schemeClr val="bg2">
                    <a:lumMod val="25000"/>
                  </a:schemeClr>
                </a:solidFill>
                <a:latin typeface="微软雅黑" panose="020B0503020204020204" pitchFamily="34" charset="-122"/>
                <a:ea typeface="微软雅黑" panose="020B0503020204020204" pitchFamily="34" charset="-122"/>
                <a:sym typeface="微软雅黑" panose="020B0503020204020204" pitchFamily="34" charset="-122"/>
              </a:rPr>
              <a:t>客群特征挖掘</a:t>
            </a:r>
          </a:p>
        </p:txBody>
      </p:sp>
      <p:sp>
        <p:nvSpPr>
          <p:cNvPr id="40" name="矩形 39">
            <a:extLst>
              <a:ext uri="{FF2B5EF4-FFF2-40B4-BE49-F238E27FC236}">
                <a16:creationId xmlns:a16="http://schemas.microsoft.com/office/drawing/2014/main" id="{16A18821-CD90-3A4B-BCB1-462D64C01299}"/>
              </a:ext>
            </a:extLst>
          </p:cNvPr>
          <p:cNvSpPr/>
          <p:nvPr/>
        </p:nvSpPr>
        <p:spPr>
          <a:xfrm>
            <a:off x="1275220" y="209470"/>
            <a:ext cx="3949180" cy="525657"/>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zh-CN" altLang="en-US" sz="2400" dirty="0">
                <a:solidFill>
                  <a:schemeClr val="bg1"/>
                </a:solidFill>
                <a:latin typeface="微软雅黑" panose="020B0503020204020204" charset="-122"/>
                <a:ea typeface="微软雅黑" panose="020B0503020204020204" charset="-122"/>
              </a:rPr>
              <a:t>需求概述</a:t>
            </a:r>
            <a:endParaRPr lang="en-US" altLang="zh-CN" sz="2400" dirty="0">
              <a:solidFill>
                <a:schemeClr val="bg1"/>
              </a:solidFill>
              <a:latin typeface="微软雅黑" panose="020B0503020204020204" charset="-122"/>
              <a:ea typeface="微软雅黑" panose="020B0503020204020204" charset="-122"/>
            </a:endParaRPr>
          </a:p>
        </p:txBody>
      </p:sp>
      <p:sp>
        <p:nvSpPr>
          <p:cNvPr id="41" name="矩形 40">
            <a:extLst>
              <a:ext uri="{FF2B5EF4-FFF2-40B4-BE49-F238E27FC236}">
                <a16:creationId xmlns:a16="http://schemas.microsoft.com/office/drawing/2014/main" id="{6649C2A6-4977-0F42-95B1-4B5E9D87F1FC}"/>
              </a:ext>
            </a:extLst>
          </p:cNvPr>
          <p:cNvSpPr/>
          <p:nvPr/>
        </p:nvSpPr>
        <p:spPr>
          <a:xfrm>
            <a:off x="1275220" y="5326989"/>
            <a:ext cx="10437168" cy="646331"/>
          </a:xfrm>
          <a:prstGeom prst="rect">
            <a:avLst/>
          </a:prstGeom>
        </p:spPr>
        <p:txBody>
          <a:bodyPr wrap="square">
            <a:spAutoFit/>
          </a:bodyPr>
          <a:lstStyle/>
          <a:p>
            <a:r>
              <a:rPr lang="zh-CN" altLang="en-US" dirty="0"/>
              <a:t>目前最重要的：</a:t>
            </a:r>
            <a:r>
              <a:rPr lang="zh-CN" altLang="zh-CN" dirty="0"/>
              <a:t>实现对客户进行精准保险营销</a:t>
            </a:r>
            <a:r>
              <a:rPr lang="zh-CN" altLang="en-US" dirty="0"/>
              <a:t>。也就是</a:t>
            </a:r>
            <a:r>
              <a:rPr lang="zh-CN" altLang="zh-CN" dirty="0"/>
              <a:t>识别保险的目标客户，</a:t>
            </a:r>
            <a:r>
              <a:rPr lang="zh-CN" altLang="en-US" dirty="0"/>
              <a:t>提升</a:t>
            </a:r>
            <a:r>
              <a:rPr lang="zh-CN" altLang="zh-CN" dirty="0"/>
              <a:t>保险产品营销的成功率，</a:t>
            </a:r>
            <a:r>
              <a:rPr lang="zh-CN" altLang="en-US" dirty="0"/>
              <a:t>从而</a:t>
            </a:r>
            <a:r>
              <a:rPr lang="zh-CN" altLang="zh-CN" dirty="0"/>
              <a:t>提高单次电销的成交率</a:t>
            </a:r>
            <a:r>
              <a:rPr lang="zh-CN" altLang="en-US" dirty="0"/>
              <a:t>和</a:t>
            </a:r>
            <a:r>
              <a:rPr lang="zh-CN" altLang="zh-CN" dirty="0"/>
              <a:t>坐席的转化率</a:t>
            </a:r>
            <a:r>
              <a:rPr lang="zh-CN" altLang="en-US" dirty="0"/>
              <a:t>。</a:t>
            </a:r>
            <a:endParaRPr lang="zh-CN" altLang="zh-CN" dirty="0"/>
          </a:p>
        </p:txBody>
      </p:sp>
      <p:sp>
        <p:nvSpPr>
          <p:cNvPr id="3" name="文本框 2">
            <a:extLst>
              <a:ext uri="{FF2B5EF4-FFF2-40B4-BE49-F238E27FC236}">
                <a16:creationId xmlns:a16="http://schemas.microsoft.com/office/drawing/2014/main" id="{35B9C059-9053-8D47-B18E-E86B6FF9957C}"/>
              </a:ext>
            </a:extLst>
          </p:cNvPr>
          <p:cNvSpPr txBox="1"/>
          <p:nvPr/>
        </p:nvSpPr>
        <p:spPr>
          <a:xfrm>
            <a:off x="2326418" y="2810972"/>
            <a:ext cx="1263487" cy="400110"/>
          </a:xfrm>
          <a:prstGeom prst="rect">
            <a:avLst/>
          </a:prstGeom>
          <a:noFill/>
        </p:spPr>
        <p:txBody>
          <a:bodyPr wrap="none" rtlCol="0">
            <a:spAutoFit/>
          </a:bodyPr>
          <a:lstStyle/>
          <a:p>
            <a:r>
              <a:rPr lang="zh-CN" altLang="zh-CN" sz="2000" dirty="0">
                <a:latin typeface="Microsoft YaHei" panose="020B0503020204020204" pitchFamily="34" charset="-122"/>
                <a:ea typeface="Microsoft YaHei" panose="020B0503020204020204" pitchFamily="34" charset="-122"/>
              </a:rPr>
              <a:t>交叉销售</a:t>
            </a:r>
            <a:r>
              <a:rPr lang="zh-CN" altLang="zh-CN" dirty="0"/>
              <a:t> </a:t>
            </a:r>
            <a:endParaRPr kumimoji="1" lang="zh-CN" altLang="en-US" dirty="0"/>
          </a:p>
        </p:txBody>
      </p:sp>
      <p:sp>
        <p:nvSpPr>
          <p:cNvPr id="7" name="矩形 6">
            <a:extLst>
              <a:ext uri="{FF2B5EF4-FFF2-40B4-BE49-F238E27FC236}">
                <a16:creationId xmlns:a16="http://schemas.microsoft.com/office/drawing/2014/main" id="{0BD76EE8-6E68-7D44-921D-CBD922BE477E}"/>
              </a:ext>
            </a:extLst>
          </p:cNvPr>
          <p:cNvSpPr/>
          <p:nvPr/>
        </p:nvSpPr>
        <p:spPr>
          <a:xfrm>
            <a:off x="7777159" y="3772675"/>
            <a:ext cx="2311851" cy="400110"/>
          </a:xfrm>
          <a:prstGeom prst="rect">
            <a:avLst/>
          </a:prstGeom>
        </p:spPr>
        <p:txBody>
          <a:bodyPr wrap="none">
            <a:spAutoFit/>
          </a:bodyPr>
          <a:lstStyle/>
          <a:p>
            <a:r>
              <a:rPr lang="zh-CN" altLang="zh-CN" sz="2000" dirty="0">
                <a:solidFill>
                  <a:schemeClr val="bg2">
                    <a:lumMod val="25000"/>
                  </a:schemeClr>
                </a:solidFill>
                <a:latin typeface="微软雅黑" panose="020B0503020204020204" pitchFamily="34" charset="-122"/>
                <a:ea typeface="微软雅黑" panose="020B0503020204020204" pitchFamily="34" charset="-122"/>
              </a:rPr>
              <a:t>保险客户欺诈分析 </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28E50FD-040A-1940-B2D4-D1D04FCA9B2A}"/>
              </a:ext>
            </a:extLst>
          </p:cNvPr>
          <p:cNvSpPr txBox="1"/>
          <p:nvPr/>
        </p:nvSpPr>
        <p:spPr>
          <a:xfrm>
            <a:off x="4695866" y="4602847"/>
            <a:ext cx="3081293" cy="400110"/>
          </a:xfrm>
          <a:prstGeom prst="rect">
            <a:avLst/>
          </a:prstGeom>
          <a:noFill/>
        </p:spPr>
        <p:txBody>
          <a:bodyPr wrap="none" rtlCol="0">
            <a:spAutoFit/>
          </a:bodyPr>
          <a:lstStyle/>
          <a:p>
            <a:r>
              <a:rPr lang="zh-CN" altLang="zh-CN" sz="2000" dirty="0">
                <a:solidFill>
                  <a:schemeClr val="bg2">
                    <a:lumMod val="25000"/>
                  </a:schemeClr>
                </a:solidFill>
                <a:latin typeface="微软雅黑" panose="020B0503020204020204" pitchFamily="34" charset="-122"/>
                <a:ea typeface="微软雅黑" panose="020B0503020204020204" pitchFamily="34" charset="-122"/>
              </a:rPr>
              <a:t>优化和改善客户关系管理 </a:t>
            </a:r>
            <a:endParaRPr lang="zh-CN" altLang="en-US" sz="2000" dirty="0">
              <a:solidFill>
                <a:schemeClr val="bg2">
                  <a:lumMod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5364042"/>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2B6538A-33AE-45EB-868C-14B9E34ED961}" type="slidenum">
              <a:rPr lang="zh-CN" altLang="en-US" smtClean="0"/>
              <a:t>21</a:t>
            </a:fld>
            <a:endParaRPr lang="zh-CN" altLang="en-US" dirty="0"/>
          </a:p>
        </p:txBody>
      </p:sp>
      <p:sp>
        <p:nvSpPr>
          <p:cNvPr id="4" name="矩形 3"/>
          <p:cNvSpPr/>
          <p:nvPr/>
        </p:nvSpPr>
        <p:spPr>
          <a:xfrm>
            <a:off x="9529000" y="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1" y="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5" y="-17164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2142" y="-70104"/>
            <a:ext cx="833883" cy="584775"/>
          </a:xfrm>
          <a:prstGeom prst="rect">
            <a:avLst/>
          </a:prstGeom>
        </p:spPr>
        <p:txBody>
          <a:bodyPr wrap="none">
            <a:spAutoFit/>
          </a:bodyPr>
          <a:lstStyle/>
          <a:p>
            <a:pPr algn="ctr"/>
            <a:r>
              <a:rPr lang="en-US" altLang="zh-CN" sz="3200" b="1" spc="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02 </a:t>
            </a:r>
            <a:endParaRPr lang="zh-CN" altLang="en-US" sz="3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id="{16A18821-CD90-3A4B-BCB1-462D64C01299}"/>
              </a:ext>
            </a:extLst>
          </p:cNvPr>
          <p:cNvSpPr/>
          <p:nvPr/>
        </p:nvSpPr>
        <p:spPr>
          <a:xfrm>
            <a:off x="644659" y="-11121"/>
            <a:ext cx="5047290" cy="525657"/>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zh-CN" altLang="en-US" sz="2400" dirty="0">
                <a:solidFill>
                  <a:schemeClr val="bg1"/>
                </a:solidFill>
                <a:latin typeface="微软雅黑" panose="020B0503020204020204" charset="-122"/>
                <a:ea typeface="微软雅黑" panose="020B0503020204020204" charset="-122"/>
              </a:rPr>
              <a:t>需求分析</a:t>
            </a:r>
            <a:endParaRPr lang="en-US" altLang="zh-CN" sz="2400" dirty="0">
              <a:solidFill>
                <a:schemeClr val="bg1"/>
              </a:solidFill>
              <a:latin typeface="微软雅黑" panose="020B0503020204020204" charset="-122"/>
              <a:ea typeface="微软雅黑" panose="020B0503020204020204"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2083866964"/>
              </p:ext>
            </p:extLst>
          </p:nvPr>
        </p:nvGraphicFramePr>
        <p:xfrm>
          <a:off x="302142" y="514671"/>
          <a:ext cx="10863718" cy="6225483"/>
        </p:xfrm>
        <a:graphic>
          <a:graphicData uri="http://schemas.openxmlformats.org/drawingml/2006/table">
            <a:tbl>
              <a:tblPr firstRow="1" firstCol="1" bandRow="1">
                <a:tableStyleId>{5C22544A-7EE6-4342-B048-85BDC9FD1C3A}</a:tableStyleId>
              </a:tblPr>
              <a:tblGrid>
                <a:gridCol w="1523775">
                  <a:extLst>
                    <a:ext uri="{9D8B030D-6E8A-4147-A177-3AD203B41FA5}">
                      <a16:colId xmlns:a16="http://schemas.microsoft.com/office/drawing/2014/main" val="20000"/>
                    </a:ext>
                  </a:extLst>
                </a:gridCol>
                <a:gridCol w="7014755">
                  <a:extLst>
                    <a:ext uri="{9D8B030D-6E8A-4147-A177-3AD203B41FA5}">
                      <a16:colId xmlns:a16="http://schemas.microsoft.com/office/drawing/2014/main" val="20001"/>
                    </a:ext>
                  </a:extLst>
                </a:gridCol>
                <a:gridCol w="2325188">
                  <a:extLst>
                    <a:ext uri="{9D8B030D-6E8A-4147-A177-3AD203B41FA5}">
                      <a16:colId xmlns:a16="http://schemas.microsoft.com/office/drawing/2014/main" val="20002"/>
                    </a:ext>
                  </a:extLst>
                </a:gridCol>
              </a:tblGrid>
              <a:tr h="565953">
                <a:tc>
                  <a:txBody>
                    <a:bodyPr/>
                    <a:lstStyle/>
                    <a:p>
                      <a:pPr algn="ctr">
                        <a:spcAft>
                          <a:spcPts val="0"/>
                        </a:spcAft>
                      </a:pPr>
                      <a:r>
                        <a:rPr lang="zh-CN" altLang="en-US" sz="2400" b="1" kern="100" dirty="0">
                          <a:effectLst/>
                          <a:latin typeface="Calibri"/>
                          <a:ea typeface="宋体"/>
                          <a:cs typeface="Times New Roman"/>
                        </a:rPr>
                        <a:t>重点需求</a:t>
                      </a:r>
                      <a:endParaRPr lang="zh-CN" sz="2400" b="1" kern="100" dirty="0">
                        <a:effectLst/>
                        <a:latin typeface="Calibri"/>
                        <a:ea typeface="宋体"/>
                        <a:cs typeface="Times New Roman"/>
                      </a:endParaRPr>
                    </a:p>
                  </a:txBody>
                  <a:tcPr marL="68580" marR="68580" marT="0" marB="0"/>
                </a:tc>
                <a:tc>
                  <a:txBody>
                    <a:bodyPr/>
                    <a:lstStyle/>
                    <a:p>
                      <a:pPr algn="ctr">
                        <a:spcAft>
                          <a:spcPts val="0"/>
                        </a:spcAft>
                      </a:pPr>
                      <a:r>
                        <a:rPr lang="zh-CN" sz="2400" b="1" kern="0" dirty="0">
                          <a:effectLst/>
                        </a:rPr>
                        <a:t>问题</a:t>
                      </a:r>
                      <a:endParaRPr lang="zh-CN" sz="2400" b="1" kern="100" dirty="0">
                        <a:effectLst/>
                        <a:latin typeface="Calibri"/>
                        <a:ea typeface="宋体"/>
                        <a:cs typeface="Times New Roman"/>
                      </a:endParaRPr>
                    </a:p>
                  </a:txBody>
                  <a:tcPr marL="68580" marR="68580" marT="0" marB="0"/>
                </a:tc>
                <a:tc>
                  <a:txBody>
                    <a:bodyPr/>
                    <a:lstStyle/>
                    <a:p>
                      <a:pPr algn="ctr">
                        <a:spcAft>
                          <a:spcPts val="0"/>
                        </a:spcAft>
                      </a:pPr>
                      <a:r>
                        <a:rPr lang="zh-CN" sz="2400" b="1" kern="0" dirty="0">
                          <a:effectLst/>
                        </a:rPr>
                        <a:t>技术方法</a:t>
                      </a:r>
                      <a:endParaRPr lang="zh-CN" sz="2400" b="1" kern="100" dirty="0">
                        <a:effectLst/>
                        <a:latin typeface="Calibri"/>
                        <a:ea typeface="宋体"/>
                        <a:cs typeface="Times New Roman"/>
                      </a:endParaRPr>
                    </a:p>
                  </a:txBody>
                  <a:tcPr marL="68580" marR="68580" marT="0" marB="0"/>
                </a:tc>
                <a:extLst>
                  <a:ext uri="{0D108BD9-81ED-4DB2-BD59-A6C34878D82A}">
                    <a16:rowId xmlns:a16="http://schemas.microsoft.com/office/drawing/2014/main" val="10000"/>
                  </a:ext>
                </a:extLst>
              </a:tr>
              <a:tr h="565953">
                <a:tc rowSpan="3">
                  <a:txBody>
                    <a:bodyPr/>
                    <a:lstStyle/>
                    <a:p>
                      <a:pPr algn="l">
                        <a:spcAft>
                          <a:spcPts val="0"/>
                        </a:spcAft>
                      </a:pPr>
                      <a:r>
                        <a:rPr lang="zh-CN" altLang="en-US" sz="1800" b="1" kern="100" dirty="0">
                          <a:effectLst/>
                          <a:latin typeface="Calibri"/>
                          <a:ea typeface="宋体"/>
                          <a:cs typeface="Times New Roman"/>
                        </a:rPr>
                        <a:t>保险目标客户识别</a:t>
                      </a:r>
                      <a:endParaRPr lang="zh-CN" sz="1800" b="1" kern="100" dirty="0">
                        <a:effectLst/>
                        <a:latin typeface="Calibri"/>
                        <a:ea typeface="宋体"/>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rPr>
                        <a:t>对于新客户，如何知晓其对哪些保险有购买意愿？</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rPr>
                        <a:t>分类、回归、协同过滤</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1"/>
                  </a:ext>
                </a:extLst>
              </a:tr>
              <a:tr h="565953">
                <a:tc vMerge="1">
                  <a:txBody>
                    <a:bodyPr/>
                    <a:lstStyle/>
                    <a:p>
                      <a:endParaRPr lang="zh-CN" altLang="en-US" sz="1600" b="1" dirty="0"/>
                    </a:p>
                  </a:txBody>
                  <a:tcPr marL="68580" marR="68580" marT="0" marB="0"/>
                </a:tc>
                <a:tc>
                  <a:txBody>
                    <a:bodyPr/>
                    <a:lstStyle/>
                    <a:p>
                      <a:pPr algn="l">
                        <a:spcAft>
                          <a:spcPts val="0"/>
                        </a:spcAft>
                      </a:pPr>
                      <a:r>
                        <a:rPr lang="zh-CN" sz="1600" b="1" kern="0" dirty="0">
                          <a:effectLst/>
                          <a:latin typeface="微软雅黑" pitchFamily="34" charset="-122"/>
                          <a:ea typeface="微软雅黑" pitchFamily="34" charset="-122"/>
                        </a:rPr>
                        <a:t>对于重用客户，向他推荐哪些保险最有可能成功？</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rPr>
                        <a:t>分类、回归、协同过滤</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2"/>
                  </a:ext>
                </a:extLst>
              </a:tr>
              <a:tr h="565953">
                <a:tc vMerge="1">
                  <a:txBody>
                    <a:bodyPr/>
                    <a:lstStyle/>
                    <a:p>
                      <a:endParaRPr lang="zh-CN" altLang="en-US" sz="1600" b="1" dirty="0"/>
                    </a:p>
                  </a:txBody>
                  <a:tcPr marL="68580" marR="68580" marT="0" marB="0"/>
                </a:tc>
                <a:tc>
                  <a:txBody>
                    <a:bodyPr/>
                    <a:lstStyle/>
                    <a:p>
                      <a:pPr algn="l">
                        <a:spcAft>
                          <a:spcPts val="0"/>
                        </a:spcAft>
                      </a:pPr>
                      <a:r>
                        <a:rPr lang="zh-CN" altLang="zh-CN" sz="1600" b="1" kern="0" dirty="0">
                          <a:solidFill>
                            <a:schemeClr val="dk1"/>
                          </a:solidFill>
                          <a:effectLst/>
                          <a:latin typeface="微软雅黑" pitchFamily="34" charset="-122"/>
                          <a:ea typeface="微软雅黑" pitchFamily="34" charset="-122"/>
                          <a:cs typeface="+mn-cs"/>
                        </a:rPr>
                        <a:t>如何分配（某客户，某保险）给坐席，成交的可能性最大？ </a:t>
                      </a:r>
                      <a:endParaRPr lang="zh-CN" altLang="en-US" sz="1600" b="1" kern="0" dirty="0">
                        <a:solidFill>
                          <a:schemeClr val="dk1"/>
                        </a:solidFill>
                        <a:effectLst/>
                        <a:latin typeface="微软雅黑" pitchFamily="34" charset="-122"/>
                        <a:ea typeface="微软雅黑" pitchFamily="34" charset="-122"/>
                        <a:cs typeface="+mn-cs"/>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rPr>
                        <a:t>回归</a:t>
                      </a:r>
                      <a:endParaRPr lang="zh-CN" sz="1600" b="1"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3"/>
                  </a:ext>
                </a:extLst>
              </a:tr>
              <a:tr h="565953">
                <a:tc rowSpan="3">
                  <a:txBody>
                    <a:bodyPr/>
                    <a:lstStyle/>
                    <a:p>
                      <a:pPr algn="l">
                        <a:spcAft>
                          <a:spcPts val="0"/>
                        </a:spcAft>
                      </a:pPr>
                      <a:r>
                        <a:rPr lang="zh-CN" altLang="en-US" sz="1800" b="1" kern="100" dirty="0">
                          <a:effectLst/>
                          <a:latin typeface="Calibri"/>
                          <a:ea typeface="宋体"/>
                          <a:cs typeface="Times New Roman"/>
                        </a:rPr>
                        <a:t>交叉销售</a:t>
                      </a:r>
                      <a:endParaRPr lang="zh-CN" sz="1800" b="1" kern="100" dirty="0">
                        <a:effectLst/>
                        <a:latin typeface="Calibri"/>
                        <a:ea typeface="宋体"/>
                        <a:cs typeface="Times New Roman"/>
                      </a:endParaRPr>
                    </a:p>
                  </a:txBody>
                  <a:tcPr marL="68580" marR="68580" marT="0" marB="0" anchor="ctr"/>
                </a:tc>
                <a:tc>
                  <a:txBody>
                    <a:bodyPr/>
                    <a:lstStyle/>
                    <a:p>
                      <a:pPr algn="l">
                        <a:spcAft>
                          <a:spcPts val="0"/>
                        </a:spcAft>
                      </a:pPr>
                      <a:r>
                        <a:rPr lang="zh-CN" altLang="en-US" sz="1600" b="1" kern="0" dirty="0">
                          <a:solidFill>
                            <a:schemeClr val="dk1"/>
                          </a:solidFill>
                          <a:effectLst/>
                          <a:latin typeface="微软雅黑" pitchFamily="34" charset="-122"/>
                          <a:ea typeface="微软雅黑" pitchFamily="34" charset="-122"/>
                          <a:cs typeface="+mn-cs"/>
                        </a:rPr>
                        <a:t>对于仍在承包期内的老用户，如何根据客户的多元化需求</a:t>
                      </a:r>
                      <a:r>
                        <a:rPr lang="en-US" sz="1600" b="1" kern="0" dirty="0">
                          <a:solidFill>
                            <a:schemeClr val="dk1"/>
                          </a:solidFill>
                          <a:effectLst/>
                          <a:latin typeface="微软雅黑" pitchFamily="34" charset="-122"/>
                          <a:ea typeface="微软雅黑" pitchFamily="34" charset="-122"/>
                          <a:cs typeface="+mn-cs"/>
                        </a:rPr>
                        <a:t>,</a:t>
                      </a:r>
                      <a:r>
                        <a:rPr lang="zh-CN" altLang="en-US" sz="1600" b="1" kern="0" dirty="0">
                          <a:solidFill>
                            <a:schemeClr val="dk1"/>
                          </a:solidFill>
                          <a:effectLst/>
                          <a:latin typeface="微软雅黑" pitchFamily="34" charset="-122"/>
                          <a:ea typeface="微软雅黑" pitchFamily="34" charset="-122"/>
                          <a:cs typeface="+mn-cs"/>
                        </a:rPr>
                        <a:t>推荐其他保险？</a:t>
                      </a: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cs typeface="宋体"/>
                        </a:rPr>
                        <a:t>回归、协同过滤、相关性分析</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4"/>
                  </a:ext>
                </a:extLst>
              </a:tr>
              <a:tr h="565953">
                <a:tc vMerge="1">
                  <a:txBody>
                    <a:bodyPr/>
                    <a:lstStyle/>
                    <a:p>
                      <a:pPr algn="l">
                        <a:spcAft>
                          <a:spcPts val="0"/>
                        </a:spcAft>
                      </a:pPr>
                      <a:endParaRPr lang="zh-CN" sz="1600" b="1" kern="100" dirty="0">
                        <a:effectLst/>
                        <a:latin typeface="Calibri"/>
                        <a:ea typeface="宋体"/>
                        <a:cs typeface="Times New Roman"/>
                      </a:endParaRPr>
                    </a:p>
                  </a:txBody>
                  <a:tcPr marL="68580" marR="68580" marT="0" marB="0"/>
                </a:tc>
                <a:tc>
                  <a:txBody>
                    <a:bodyPr/>
                    <a:lstStyle/>
                    <a:p>
                      <a:pPr algn="l">
                        <a:spcAft>
                          <a:spcPts val="0"/>
                        </a:spcAft>
                      </a:pPr>
                      <a:r>
                        <a:rPr lang="zh-CN" sz="1600" b="1" kern="0" dirty="0">
                          <a:effectLst/>
                          <a:latin typeface="微软雅黑" pitchFamily="34" charset="-122"/>
                          <a:ea typeface="微软雅黑" pitchFamily="34" charset="-122"/>
                          <a:cs typeface="宋体"/>
                        </a:rPr>
                        <a:t>老客户仍在承保期间</a:t>
                      </a:r>
                      <a:r>
                        <a:rPr lang="en-US" sz="1600" b="1" kern="0" dirty="0">
                          <a:effectLst/>
                          <a:latin typeface="微软雅黑" pitchFamily="34" charset="-122"/>
                          <a:ea typeface="微软雅黑" pitchFamily="34" charset="-122"/>
                          <a:cs typeface="宋体"/>
                        </a:rPr>
                        <a:t>, </a:t>
                      </a:r>
                      <a:r>
                        <a:rPr lang="zh-CN" sz="1600" b="1" kern="0" dirty="0">
                          <a:effectLst/>
                          <a:latin typeface="微软雅黑" pitchFamily="34" charset="-122"/>
                          <a:ea typeface="微软雅黑" pitchFamily="34" charset="-122"/>
                          <a:cs typeface="宋体"/>
                        </a:rPr>
                        <a:t>根据客户的各种消费行为判断家庭结构发生变化</a:t>
                      </a:r>
                      <a:r>
                        <a:rPr lang="en-US" sz="1600" b="1" kern="0" dirty="0">
                          <a:effectLst/>
                          <a:latin typeface="微软雅黑" pitchFamily="34" charset="-122"/>
                          <a:ea typeface="微软雅黑" pitchFamily="34" charset="-122"/>
                          <a:cs typeface="宋体"/>
                        </a:rPr>
                        <a:t>,</a:t>
                      </a:r>
                      <a:r>
                        <a:rPr lang="zh-CN" sz="1600" b="1" kern="0" dirty="0">
                          <a:effectLst/>
                          <a:latin typeface="微软雅黑" pitchFamily="34" charset="-122"/>
                          <a:ea typeface="微软雅黑" pitchFamily="34" charset="-122"/>
                          <a:cs typeface="宋体"/>
                        </a:rPr>
                        <a:t>怎么在原有组合产品中推荐剩余部分</a:t>
                      </a:r>
                      <a:r>
                        <a:rPr lang="en-US" sz="1600" b="1" kern="0" dirty="0">
                          <a:effectLst/>
                          <a:latin typeface="微软雅黑" pitchFamily="34" charset="-122"/>
                          <a:ea typeface="微软雅黑" pitchFamily="34" charset="-122"/>
                          <a:cs typeface="宋体"/>
                        </a:rPr>
                        <a:t>,</a:t>
                      </a:r>
                      <a:r>
                        <a:rPr lang="zh-CN" sz="1600" b="1" kern="0" dirty="0">
                          <a:effectLst/>
                          <a:latin typeface="微软雅黑" pitchFamily="34" charset="-122"/>
                          <a:ea typeface="微软雅黑" pitchFamily="34" charset="-122"/>
                          <a:cs typeface="宋体"/>
                        </a:rPr>
                        <a:t>比如增加保额和增加保障范围等？</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cs typeface="宋体"/>
                        </a:rPr>
                        <a:t>分类、回归、协同过滤</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5"/>
                  </a:ext>
                </a:extLst>
              </a:tr>
              <a:tr h="565953">
                <a:tc vMerge="1">
                  <a:txBody>
                    <a:bodyPr/>
                    <a:lstStyle/>
                    <a:p>
                      <a:pPr algn="l">
                        <a:spcAft>
                          <a:spcPts val="0"/>
                        </a:spcAft>
                      </a:pPr>
                      <a:endParaRPr lang="zh-CN" sz="1600" b="1" kern="100" dirty="0">
                        <a:effectLst/>
                        <a:latin typeface="Calibri"/>
                        <a:ea typeface="宋体"/>
                        <a:cs typeface="Times New Roman"/>
                      </a:endParaRPr>
                    </a:p>
                  </a:txBody>
                  <a:tcPr marL="68580" marR="68580" marT="0" marB="0"/>
                </a:tc>
                <a:tc>
                  <a:txBody>
                    <a:bodyPr/>
                    <a:lstStyle/>
                    <a:p>
                      <a:pPr algn="l">
                        <a:spcAft>
                          <a:spcPts val="0"/>
                        </a:spcAft>
                      </a:pPr>
                      <a:r>
                        <a:rPr lang="zh-CN" sz="1600" b="1" kern="0" dirty="0">
                          <a:effectLst/>
                          <a:latin typeface="微软雅黑" pitchFamily="34" charset="-122"/>
                          <a:ea typeface="微软雅黑" pitchFamily="34" charset="-122"/>
                          <a:cs typeface="宋体"/>
                        </a:rPr>
                        <a:t>老客户在保单到期之前及时进行续保推荐</a:t>
                      </a:r>
                      <a:r>
                        <a:rPr lang="en-US" sz="1600" b="1" kern="0" dirty="0">
                          <a:effectLst/>
                          <a:latin typeface="微软雅黑" pitchFamily="34" charset="-122"/>
                          <a:ea typeface="微软雅黑" pitchFamily="34" charset="-122"/>
                          <a:cs typeface="宋体"/>
                        </a:rPr>
                        <a:t>,</a:t>
                      </a:r>
                      <a:r>
                        <a:rPr lang="zh-CN" sz="1600" b="1" kern="0" dirty="0">
                          <a:effectLst/>
                          <a:latin typeface="微软雅黑" pitchFamily="34" charset="-122"/>
                          <a:ea typeface="微软雅黑" pitchFamily="34" charset="-122"/>
                          <a:cs typeface="宋体"/>
                        </a:rPr>
                        <a:t>如何推荐保费适当提高且符合真实需求的保险？</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cs typeface="宋体"/>
                        </a:rPr>
                        <a:t>回归、协同过滤</a:t>
                      </a:r>
                      <a:endParaRPr lang="zh-CN" sz="1600" b="1"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6"/>
                  </a:ext>
                </a:extLst>
              </a:tr>
              <a:tr h="56595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kern="100" dirty="0">
                          <a:effectLst/>
                          <a:latin typeface="+mn-lt"/>
                          <a:ea typeface="+mn-ea"/>
                          <a:cs typeface="Times New Roman"/>
                        </a:rPr>
                        <a:t>客户保持和流失分析</a:t>
                      </a:r>
                      <a:endParaRPr lang="zh-CN" altLang="zh-CN" sz="1800" b="1" kern="100" dirty="0">
                        <a:effectLst/>
                        <a:latin typeface="+mn-lt"/>
                        <a:ea typeface="+mn-ea"/>
                        <a:cs typeface="Times New Roman"/>
                      </a:endParaRPr>
                    </a:p>
                    <a:p>
                      <a:pPr algn="l">
                        <a:spcAft>
                          <a:spcPts val="0"/>
                        </a:spcAft>
                      </a:pPr>
                      <a:endParaRPr lang="zh-CN" sz="1800" b="1" kern="100" dirty="0">
                        <a:effectLst/>
                        <a:latin typeface="Calibri"/>
                        <a:ea typeface="宋体"/>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cs typeface="宋体"/>
                        </a:rPr>
                        <a:t>如何预估某单保险的退保率？</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cs typeface="宋体"/>
                        </a:rPr>
                        <a:t>回归、</a:t>
                      </a:r>
                      <a:r>
                        <a:rPr lang="en-US" sz="1600" b="1" kern="0">
                          <a:effectLst/>
                          <a:latin typeface="微软雅黑" pitchFamily="34" charset="-122"/>
                          <a:ea typeface="微软雅黑" pitchFamily="34" charset="-122"/>
                          <a:cs typeface="宋体"/>
                        </a:rPr>
                        <a:t>Learning to rank</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7"/>
                  </a:ext>
                </a:extLst>
              </a:tr>
              <a:tr h="565953">
                <a:tc vMerge="1">
                  <a:txBody>
                    <a:bodyPr/>
                    <a:lstStyle/>
                    <a:p>
                      <a:pPr algn="l">
                        <a:spcAft>
                          <a:spcPts val="0"/>
                        </a:spcAft>
                      </a:pPr>
                      <a:endParaRPr lang="zh-CN" sz="1600" b="1" kern="100" dirty="0">
                        <a:effectLst/>
                        <a:latin typeface="Calibri"/>
                        <a:ea typeface="宋体"/>
                        <a:cs typeface="Times New Roman"/>
                      </a:endParaRPr>
                    </a:p>
                  </a:txBody>
                  <a:tcPr marL="68580" marR="68580" marT="0" marB="0"/>
                </a:tc>
                <a:tc>
                  <a:txBody>
                    <a:bodyPr/>
                    <a:lstStyle/>
                    <a:p>
                      <a:pPr algn="l">
                        <a:spcAft>
                          <a:spcPts val="0"/>
                        </a:spcAft>
                      </a:pPr>
                      <a:r>
                        <a:rPr lang="zh-CN" sz="1600" b="1" kern="0" dirty="0">
                          <a:effectLst/>
                          <a:latin typeface="微软雅黑" pitchFamily="34" charset="-122"/>
                          <a:ea typeface="微软雅黑" pitchFamily="34" charset="-122"/>
                          <a:cs typeface="宋体"/>
                        </a:rPr>
                        <a:t>如何预估某单保险到期之后的续约率？</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cs typeface="宋体"/>
                        </a:rPr>
                        <a:t>回归、</a:t>
                      </a:r>
                      <a:r>
                        <a:rPr lang="en-US" sz="1600" b="1" kern="0" dirty="0">
                          <a:effectLst/>
                          <a:latin typeface="微软雅黑" pitchFamily="34" charset="-122"/>
                          <a:ea typeface="微软雅黑" pitchFamily="34" charset="-122"/>
                          <a:cs typeface="宋体"/>
                        </a:rPr>
                        <a:t>Learning to rank</a:t>
                      </a:r>
                      <a:endParaRPr lang="zh-CN" sz="1600" b="1"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8"/>
                  </a:ext>
                </a:extLst>
              </a:tr>
              <a:tr h="565953">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lt1"/>
                          </a:solidFill>
                          <a:effectLst/>
                          <a:latin typeface="+mn-lt"/>
                          <a:ea typeface="+mn-ea"/>
                          <a:cs typeface="+mn-cs"/>
                        </a:rPr>
                        <a:t>优化和改善客户关系管理</a:t>
                      </a:r>
                      <a:endParaRPr lang="zh-CN" altLang="zh-CN" sz="1800" b="1" kern="100" dirty="0">
                        <a:effectLst/>
                        <a:latin typeface="+mn-lt"/>
                        <a:ea typeface="+mn-ea"/>
                        <a:cs typeface="Times New Roman"/>
                      </a:endParaRPr>
                    </a:p>
                    <a:p>
                      <a:pPr algn="l">
                        <a:spcAft>
                          <a:spcPts val="0"/>
                        </a:spcAft>
                      </a:pPr>
                      <a:endParaRPr lang="zh-CN" sz="1800" b="1" kern="100" dirty="0">
                        <a:effectLst/>
                        <a:latin typeface="Calibri"/>
                        <a:ea typeface="宋体"/>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cs typeface="宋体"/>
                        </a:rPr>
                        <a:t>如何对已有标签进行纠正和更新？现有</a:t>
                      </a:r>
                      <a:r>
                        <a:rPr lang="en-US" sz="1600" b="1" kern="0" dirty="0">
                          <a:effectLst/>
                          <a:latin typeface="微软雅黑" pitchFamily="34" charset="-122"/>
                          <a:ea typeface="微软雅黑" pitchFamily="34" charset="-122"/>
                          <a:cs typeface="宋体"/>
                        </a:rPr>
                        <a:t>CRM</a:t>
                      </a:r>
                      <a:r>
                        <a:rPr lang="zh-CN" sz="1600" b="1" kern="0" dirty="0">
                          <a:effectLst/>
                          <a:latin typeface="微软雅黑" pitchFamily="34" charset="-122"/>
                          <a:ea typeface="微软雅黑" pitchFamily="34" charset="-122"/>
                          <a:cs typeface="宋体"/>
                        </a:rPr>
                        <a:t>系统中很多标签已经过时或者随着客户属性的变化已经不正确。</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a:effectLst/>
                          <a:latin typeface="微软雅黑" pitchFamily="34" charset="-122"/>
                          <a:ea typeface="微软雅黑" pitchFamily="34" charset="-122"/>
                          <a:cs typeface="宋体"/>
                        </a:rPr>
                        <a:t>分类、非监督学习</a:t>
                      </a:r>
                      <a:endParaRPr lang="zh-CN" sz="1600" b="1" kern="10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09"/>
                  </a:ext>
                </a:extLst>
              </a:tr>
              <a:tr h="565953">
                <a:tc vMerge="1">
                  <a:txBody>
                    <a:bodyPr/>
                    <a:lstStyle/>
                    <a:p>
                      <a:pPr algn="l">
                        <a:spcAft>
                          <a:spcPts val="0"/>
                        </a:spcAft>
                      </a:pPr>
                      <a:endParaRPr lang="zh-CN" sz="1600" b="1" kern="100" dirty="0">
                        <a:effectLst/>
                        <a:latin typeface="Calibri"/>
                        <a:ea typeface="宋体"/>
                        <a:cs typeface="Times New Roman"/>
                      </a:endParaRPr>
                    </a:p>
                  </a:txBody>
                  <a:tcPr marL="68580" marR="68580" marT="0" marB="0"/>
                </a:tc>
                <a:tc>
                  <a:txBody>
                    <a:bodyPr/>
                    <a:lstStyle/>
                    <a:p>
                      <a:pPr algn="l">
                        <a:spcAft>
                          <a:spcPts val="0"/>
                        </a:spcAft>
                      </a:pPr>
                      <a:r>
                        <a:rPr lang="zh-CN" sz="1600" b="1" kern="0" dirty="0">
                          <a:effectLst/>
                          <a:latin typeface="微软雅黑" pitchFamily="34" charset="-122"/>
                          <a:ea typeface="微软雅黑" pitchFamily="34" charset="-122"/>
                          <a:cs typeface="宋体"/>
                        </a:rPr>
                        <a:t>如何完善客户和产品的标签体系？如何建立全面的客户画像和产品画像</a:t>
                      </a:r>
                      <a:r>
                        <a:rPr lang="en-US" sz="1600" b="1" kern="0" dirty="0">
                          <a:effectLst/>
                          <a:latin typeface="微软雅黑" pitchFamily="34" charset="-122"/>
                          <a:ea typeface="微软雅黑" pitchFamily="34" charset="-122"/>
                          <a:cs typeface="宋体"/>
                        </a:rPr>
                        <a:t>,</a:t>
                      </a:r>
                      <a:r>
                        <a:rPr lang="zh-CN" sz="1600" b="1" kern="0" dirty="0">
                          <a:effectLst/>
                          <a:latin typeface="微软雅黑" pitchFamily="34" charset="-122"/>
                          <a:ea typeface="微软雅黑" pitchFamily="34" charset="-122"/>
                          <a:cs typeface="宋体"/>
                        </a:rPr>
                        <a:t>方便业务人员管理</a:t>
                      </a:r>
                      <a:r>
                        <a:rPr lang="en-US" sz="1600" b="1" kern="0" dirty="0">
                          <a:effectLst/>
                          <a:latin typeface="微软雅黑" pitchFamily="34" charset="-122"/>
                          <a:ea typeface="微软雅黑" pitchFamily="34" charset="-122"/>
                          <a:cs typeface="宋体"/>
                        </a:rPr>
                        <a:t>,</a:t>
                      </a:r>
                      <a:r>
                        <a:rPr lang="zh-CN" sz="1600" b="1" kern="0" dirty="0">
                          <a:effectLst/>
                          <a:latin typeface="微软雅黑" pitchFamily="34" charset="-122"/>
                          <a:ea typeface="微软雅黑" pitchFamily="34" charset="-122"/>
                          <a:cs typeface="宋体"/>
                        </a:rPr>
                        <a:t>提升客户服务的能力。</a:t>
                      </a:r>
                      <a:endParaRPr lang="zh-CN" sz="1600" b="1" kern="100" dirty="0">
                        <a:effectLst/>
                        <a:latin typeface="微软雅黑" pitchFamily="34" charset="-122"/>
                        <a:ea typeface="微软雅黑" pitchFamily="34" charset="-122"/>
                        <a:cs typeface="Times New Roman"/>
                      </a:endParaRPr>
                    </a:p>
                  </a:txBody>
                  <a:tcPr marL="68580" marR="68580" marT="0" marB="0" anchor="ctr"/>
                </a:tc>
                <a:tc>
                  <a:txBody>
                    <a:bodyPr/>
                    <a:lstStyle/>
                    <a:p>
                      <a:pPr algn="l">
                        <a:spcAft>
                          <a:spcPts val="0"/>
                        </a:spcAft>
                      </a:pPr>
                      <a:r>
                        <a:rPr lang="zh-CN" sz="1600" b="1" kern="0" dirty="0">
                          <a:effectLst/>
                          <a:latin typeface="微软雅黑" pitchFamily="34" charset="-122"/>
                          <a:ea typeface="微软雅黑" pitchFamily="34" charset="-122"/>
                          <a:cs typeface="宋体"/>
                        </a:rPr>
                        <a:t>分类、非监督学习、信息抽取</a:t>
                      </a:r>
                      <a:endParaRPr lang="zh-CN" sz="1600" b="1" kern="100" dirty="0">
                        <a:effectLst/>
                        <a:latin typeface="微软雅黑" pitchFamily="34" charset="-122"/>
                        <a:ea typeface="微软雅黑" pitchFamily="34" charset="-122"/>
                        <a:cs typeface="Times New Roman"/>
                      </a:endParaRPr>
                    </a:p>
                  </a:txBody>
                  <a:tcPr marL="68580" marR="68580" marT="0" marB="0"/>
                </a:tc>
                <a:extLst>
                  <a:ext uri="{0D108BD9-81ED-4DB2-BD59-A6C34878D82A}">
                    <a16:rowId xmlns:a16="http://schemas.microsoft.com/office/drawing/2014/main" val="10010"/>
                  </a:ext>
                </a:extLst>
              </a:tr>
            </a:tbl>
          </a:graphicData>
        </a:graphic>
      </p:graphicFrame>
      <p:sp>
        <p:nvSpPr>
          <p:cNvPr id="15" name="Rectangle 2"/>
          <p:cNvSpPr>
            <a:spLocks noChangeArrowheads="1"/>
          </p:cNvSpPr>
          <p:nvPr/>
        </p:nvSpPr>
        <p:spPr bwMode="auto">
          <a:xfrm>
            <a:off x="3495675" y="3665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076389309"/>
      </p:ext>
    </p:extLst>
  </p:cSld>
  <p:clrMapOvr>
    <a:masterClrMapping/>
  </p:clrMapOvr>
  <p:transition spd="slow" advTm="2000">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2B6538A-33AE-45EB-868C-14B9E34ED961}" type="slidenum">
              <a:rPr lang="zh-CN" altLang="en-US" smtClean="0"/>
              <a:t>22</a:t>
            </a:fld>
            <a:endParaRPr lang="zh-CN" altLang="en-US" dirty="0"/>
          </a:p>
        </p:txBody>
      </p:sp>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4049" y="234996"/>
            <a:ext cx="833883" cy="584775"/>
          </a:xfrm>
          <a:prstGeom prst="rect">
            <a:avLst/>
          </a:prstGeom>
        </p:spPr>
        <p:txBody>
          <a:bodyPr wrap="none">
            <a:spAutoFit/>
          </a:bodyPr>
          <a:lstStyle/>
          <a:p>
            <a:pPr algn="ctr"/>
            <a:r>
              <a:rPr lang="en-US" altLang="zh-CN" sz="3200" b="1" spc="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sym typeface="Arial" panose="020B0604020202020204" pitchFamily="34" charset="0"/>
              </a:rPr>
              <a:t>02 </a:t>
            </a:r>
            <a:endParaRPr lang="zh-CN" altLang="en-US" sz="3200" dirty="0">
              <a:solidFill>
                <a:schemeClr val="accent5">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0" name="矩形 39">
            <a:extLst>
              <a:ext uri="{FF2B5EF4-FFF2-40B4-BE49-F238E27FC236}">
                <a16:creationId xmlns:a16="http://schemas.microsoft.com/office/drawing/2014/main" id="{16A18821-CD90-3A4B-BCB1-462D64C01299}"/>
              </a:ext>
            </a:extLst>
          </p:cNvPr>
          <p:cNvSpPr/>
          <p:nvPr/>
        </p:nvSpPr>
        <p:spPr>
          <a:xfrm>
            <a:off x="602120" y="197940"/>
            <a:ext cx="5168380" cy="525657"/>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zh-CN" altLang="en-US" sz="2400" dirty="0">
                <a:solidFill>
                  <a:schemeClr val="bg1"/>
                </a:solidFill>
                <a:latin typeface="微软雅黑" panose="020B0503020204020204" charset="-122"/>
                <a:ea typeface="微软雅黑" panose="020B0503020204020204" charset="-122"/>
              </a:rPr>
              <a:t>项目范围</a:t>
            </a:r>
            <a:endParaRPr lang="en-US" altLang="zh-CN" sz="2400"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8868671" y="2154481"/>
            <a:ext cx="3443930" cy="2031325"/>
          </a:xfrm>
          <a:prstGeom prst="rect">
            <a:avLst/>
          </a:prstGeom>
        </p:spPr>
        <p:txBody>
          <a:bodyPr wrap="square">
            <a:spAutoFit/>
          </a:bodyPr>
          <a:lstStyle/>
          <a:p>
            <a:r>
              <a:rPr lang="zh-CN" altLang="zh-CN" b="1" dirty="0"/>
              <a:t>大体可以分为三个步骤：</a:t>
            </a:r>
            <a:endParaRPr lang="en-US" altLang="zh-CN" b="1" dirty="0"/>
          </a:p>
          <a:p>
            <a:endParaRPr lang="en-US" altLang="zh-CN" b="1" dirty="0"/>
          </a:p>
          <a:p>
            <a:r>
              <a:rPr lang="en-US" altLang="zh-CN" b="1" dirty="0"/>
              <a:t>1</a:t>
            </a:r>
            <a:r>
              <a:rPr lang="zh-CN" altLang="zh-CN" b="1" dirty="0"/>
              <a:t>）数据处理和分析</a:t>
            </a:r>
            <a:endParaRPr lang="en-US" altLang="zh-CN" b="1" dirty="0"/>
          </a:p>
          <a:p>
            <a:endParaRPr lang="en-US" altLang="zh-CN" b="1" dirty="0"/>
          </a:p>
          <a:p>
            <a:r>
              <a:rPr lang="en-US" altLang="zh-CN" b="1" dirty="0"/>
              <a:t>2</a:t>
            </a:r>
            <a:r>
              <a:rPr lang="zh-CN" altLang="zh-CN" b="1" dirty="0"/>
              <a:t>）标签系统和画像分析</a:t>
            </a:r>
            <a:endParaRPr lang="en-US" altLang="zh-CN" b="1" dirty="0"/>
          </a:p>
          <a:p>
            <a:r>
              <a:rPr lang="zh-CN" altLang="zh-CN" b="1" dirty="0"/>
              <a:t> </a:t>
            </a:r>
            <a:endParaRPr lang="en-US" altLang="zh-CN" b="1" dirty="0"/>
          </a:p>
          <a:p>
            <a:r>
              <a:rPr lang="en-US" altLang="zh-CN" b="1" dirty="0"/>
              <a:t>3</a:t>
            </a:r>
            <a:r>
              <a:rPr lang="zh-CN" altLang="zh-CN" b="1" dirty="0"/>
              <a:t>）推荐模型</a:t>
            </a:r>
            <a:endParaRPr lang="zh-CN" altLang="en-US" b="1" dirty="0"/>
          </a:p>
        </p:txBody>
      </p:sp>
      <p:pic>
        <p:nvPicPr>
          <p:cNvPr id="3" name="图片 2">
            <a:extLst>
              <a:ext uri="{FF2B5EF4-FFF2-40B4-BE49-F238E27FC236}">
                <a16:creationId xmlns:a16="http://schemas.microsoft.com/office/drawing/2014/main" id="{95CF2726-31A7-9F4E-A8A5-5A74931FF6BA}"/>
              </a:ext>
            </a:extLst>
          </p:cNvPr>
          <p:cNvPicPr>
            <a:picLocks noChangeAspect="1"/>
          </p:cNvPicPr>
          <p:nvPr/>
        </p:nvPicPr>
        <p:blipFill>
          <a:blip r:embed="rId4"/>
          <a:stretch>
            <a:fillRect/>
          </a:stretch>
        </p:blipFill>
        <p:spPr>
          <a:xfrm>
            <a:off x="0" y="1397465"/>
            <a:ext cx="8957180" cy="5111750"/>
          </a:xfrm>
          <a:prstGeom prst="rect">
            <a:avLst/>
          </a:prstGeom>
        </p:spPr>
      </p:pic>
    </p:spTree>
    <p:extLst>
      <p:ext uri="{BB962C8B-B14F-4D97-AF65-F5344CB8AC3E}">
        <p14:creationId xmlns:p14="http://schemas.microsoft.com/office/powerpoint/2010/main" val="3726206869"/>
      </p:ext>
    </p:extLst>
  </p:cSld>
  <p:clrMapOvr>
    <a:masterClrMapping/>
  </p:clrMapOvr>
  <p:transition spd="slow" advTm="200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815353" y="234996"/>
            <a:ext cx="524412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zh-CN" altLang="zh-CN" sz="2400" dirty="0">
                <a:solidFill>
                  <a:schemeClr val="bg1"/>
                </a:solidFill>
                <a:latin typeface="Microsoft YaHei" panose="020B0503020204020204" pitchFamily="34" charset="-122"/>
                <a:ea typeface="Microsoft YaHei" panose="020B0503020204020204" pitchFamily="34" charset="-122"/>
              </a:rPr>
              <a:t>保险个性化推荐</a:t>
            </a:r>
          </a:p>
        </p:txBody>
      </p:sp>
      <p:sp>
        <p:nvSpPr>
          <p:cNvPr id="11" name="矩形 10">
            <a:extLst>
              <a:ext uri="{FF2B5EF4-FFF2-40B4-BE49-F238E27FC236}">
                <a16:creationId xmlns:a16="http://schemas.microsoft.com/office/drawing/2014/main" id="{7286BC5A-861E-0F4A-BCA7-EAA8F04F1879}"/>
              </a:ext>
            </a:extLst>
          </p:cNvPr>
          <p:cNvSpPr/>
          <p:nvPr/>
        </p:nvSpPr>
        <p:spPr>
          <a:xfrm>
            <a:off x="8232024" y="3773520"/>
            <a:ext cx="3081293" cy="554383"/>
          </a:xfrm>
          <a:prstGeom prst="rect">
            <a:avLst/>
          </a:prstGeom>
        </p:spPr>
        <p:txBody>
          <a:bodyPr wrap="none">
            <a:spAutoFit/>
          </a:bodyPr>
          <a:lstStyle/>
          <a:p>
            <a:pPr lvl="0" algn="just">
              <a:lnSpc>
                <a:spcPct val="173000"/>
              </a:lnSpc>
              <a:spcBef>
                <a:spcPts val="1300"/>
              </a:spcBef>
              <a:spcAft>
                <a:spcPts val="1300"/>
              </a:spcAft>
            </a:pPr>
            <a:r>
              <a:rPr lang="zh-CN" altLang="zh-CN" sz="2000" b="1" dirty="0"/>
              <a:t>基于保险需求分析的推荐 </a:t>
            </a:r>
            <a:endParaRPr lang="zh-CN" altLang="zh-CN" sz="2000" b="1" kern="100" dirty="0">
              <a:latin typeface="Cambria" panose="02040503050406030204" pitchFamily="18" charset="0"/>
              <a:cs typeface="Times New Roman" panose="02020603050405020304" pitchFamily="18" charset="0"/>
            </a:endParaRPr>
          </a:p>
        </p:txBody>
      </p:sp>
      <p:grpSp>
        <p:nvGrpSpPr>
          <p:cNvPr id="75" name="组合 74">
            <a:extLst>
              <a:ext uri="{FF2B5EF4-FFF2-40B4-BE49-F238E27FC236}">
                <a16:creationId xmlns:a16="http://schemas.microsoft.com/office/drawing/2014/main" id="{9A291914-ECE3-E546-8F87-9C5C7359934F}"/>
              </a:ext>
            </a:extLst>
          </p:cNvPr>
          <p:cNvGrpSpPr/>
          <p:nvPr/>
        </p:nvGrpSpPr>
        <p:grpSpPr>
          <a:xfrm>
            <a:off x="967853" y="1297912"/>
            <a:ext cx="9909718" cy="4466429"/>
            <a:chOff x="850297" y="1312071"/>
            <a:chExt cx="7188818" cy="3240087"/>
          </a:xfrm>
        </p:grpSpPr>
        <p:sp>
          <p:nvSpPr>
            <p:cNvPr id="76" name="椭圆 11">
              <a:extLst>
                <a:ext uri="{FF2B5EF4-FFF2-40B4-BE49-F238E27FC236}">
                  <a16:creationId xmlns:a16="http://schemas.microsoft.com/office/drawing/2014/main" id="{9D58AEF6-9A27-EE48-8927-203EC3E01B23}"/>
                </a:ext>
              </a:extLst>
            </p:cNvPr>
            <p:cNvSpPr>
              <a:spLocks noChangeArrowheads="1"/>
            </p:cNvSpPr>
            <p:nvPr/>
          </p:nvSpPr>
          <p:spPr bwMode="auto">
            <a:xfrm>
              <a:off x="3384918" y="4114008"/>
              <a:ext cx="1991699" cy="438150"/>
            </a:xfrm>
            <a:prstGeom prst="ellipse">
              <a:avLst/>
            </a:prstGeom>
            <a:gradFill rotWithShape="1">
              <a:gsLst>
                <a:gs pos="0">
                  <a:schemeClr val="tx1">
                    <a:alpha val="50998"/>
                  </a:schemeClr>
                </a:gs>
                <a:gs pos="100000">
                  <a:schemeClr val="bg1">
                    <a:alpha val="0"/>
                  </a:schemeClr>
                </a:gs>
              </a:gsLst>
              <a:path path="shape">
                <a:fillToRect l="50000" t="50000" r="50000" b="50000"/>
              </a:path>
            </a:gradFill>
            <a:ln w="9525">
              <a:noFill/>
              <a:round/>
            </a:ln>
          </p:spPr>
          <p:txBody>
            <a:bodyPr anchor="ctr"/>
            <a:lstStyle/>
            <a:p>
              <a:pPr algn="ctr" eaLnBrk="1" hangingPunct="1">
                <a:buFont typeface="Arial" panose="020B0604020202020204" pitchFamily="34" charset="0"/>
                <a:buNone/>
              </a:pPr>
              <a:endParaRPr lang="zh-CN" altLang="en-US" sz="3200">
                <a:solidFill>
                  <a:schemeClr val="bg2">
                    <a:lumMod val="10000"/>
                  </a:schemeClr>
                </a:solidFill>
              </a:endParaRPr>
            </a:p>
          </p:txBody>
        </p:sp>
        <p:grpSp>
          <p:nvGrpSpPr>
            <p:cNvPr id="77" name="组合 12">
              <a:extLst>
                <a:ext uri="{FF2B5EF4-FFF2-40B4-BE49-F238E27FC236}">
                  <a16:creationId xmlns:a16="http://schemas.microsoft.com/office/drawing/2014/main" id="{D59EEF36-2D59-084C-9843-698C4512C2AF}"/>
                </a:ext>
              </a:extLst>
            </p:cNvPr>
            <p:cNvGrpSpPr/>
            <p:nvPr/>
          </p:nvGrpSpPr>
          <p:grpSpPr bwMode="auto">
            <a:xfrm>
              <a:off x="3223043" y="1312071"/>
              <a:ext cx="1623512" cy="1147763"/>
              <a:chOff x="0" y="0"/>
              <a:chExt cx="1624019" cy="1147515"/>
            </a:xfrm>
          </p:grpSpPr>
          <p:grpSp>
            <p:nvGrpSpPr>
              <p:cNvPr id="101" name="组合 7">
                <a:extLst>
                  <a:ext uri="{FF2B5EF4-FFF2-40B4-BE49-F238E27FC236}">
                    <a16:creationId xmlns:a16="http://schemas.microsoft.com/office/drawing/2014/main" id="{C854FC72-AA79-754F-B544-1CF623DA9240}"/>
                  </a:ext>
                </a:extLst>
              </p:cNvPr>
              <p:cNvGrpSpPr/>
              <p:nvPr/>
            </p:nvGrpSpPr>
            <p:grpSpPr bwMode="auto">
              <a:xfrm>
                <a:off x="0" y="0"/>
                <a:ext cx="1624019" cy="1147515"/>
                <a:chOff x="0" y="0"/>
                <a:chExt cx="2070437" cy="1462949"/>
              </a:xfrm>
            </p:grpSpPr>
            <p:sp>
              <p:nvSpPr>
                <p:cNvPr id="103" name="等腰三角形 6">
                  <a:extLst>
                    <a:ext uri="{FF2B5EF4-FFF2-40B4-BE49-F238E27FC236}">
                      <a16:creationId xmlns:a16="http://schemas.microsoft.com/office/drawing/2014/main" id="{D5EE1BA4-A762-604C-AD47-644F16E50626}"/>
                    </a:ext>
                  </a:extLst>
                </p:cNvPr>
                <p:cNvSpPr/>
                <p:nvPr/>
              </p:nvSpPr>
              <p:spPr bwMode="auto">
                <a:xfrm>
                  <a:off x="10120" y="900432"/>
                  <a:ext cx="597046" cy="562517"/>
                </a:xfrm>
                <a:custGeom>
                  <a:avLst/>
                  <a:gdLst>
                    <a:gd name="T0" fmla="*/ 25306 w 595852"/>
                    <a:gd name="T1" fmla="*/ 449309 h 562574"/>
                    <a:gd name="T2" fmla="*/ 595852 w 595852"/>
                    <a:gd name="T3" fmla="*/ 0 h 562574"/>
                    <a:gd name="T4" fmla="*/ 145089 w 595852"/>
                    <a:gd name="T5" fmla="*/ 516627 h 562574"/>
                    <a:gd name="T6" fmla="*/ 25306 w 595852"/>
                    <a:gd name="T7" fmla="*/ 449309 h 562574"/>
                  </a:gdLst>
                  <a:ahLst/>
                  <a:cxnLst>
                    <a:cxn ang="0">
                      <a:pos x="T0" y="T1"/>
                    </a:cxn>
                    <a:cxn ang="0">
                      <a:pos x="T2" y="T3"/>
                    </a:cxn>
                    <a:cxn ang="0">
                      <a:pos x="T4" y="T5"/>
                    </a:cxn>
                    <a:cxn ang="0">
                      <a:pos x="T6" y="T7"/>
                    </a:cxn>
                  </a:cxnLst>
                  <a:rect l="0" t="0" r="r" b="b"/>
                  <a:pathLst>
                    <a:path w="595852" h="562574">
                      <a:moveTo>
                        <a:pt x="25306" y="449309"/>
                      </a:moveTo>
                      <a:cubicBezTo>
                        <a:pt x="-54198" y="152174"/>
                        <a:pt x="32189" y="76940"/>
                        <a:pt x="595852" y="0"/>
                      </a:cubicBezTo>
                      <a:lnTo>
                        <a:pt x="145089" y="516627"/>
                      </a:lnTo>
                      <a:cubicBezTo>
                        <a:pt x="54671" y="611059"/>
                        <a:pt x="45599" y="545610"/>
                        <a:pt x="25306" y="44930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sp>
              <p:nvSpPr>
                <p:cNvPr id="104" name="右箭头 5">
                  <a:extLst>
                    <a:ext uri="{FF2B5EF4-FFF2-40B4-BE49-F238E27FC236}">
                      <a16:creationId xmlns:a16="http://schemas.microsoft.com/office/drawing/2014/main" id="{8A3E583E-9485-7E43-82C2-181E24AFDA02}"/>
                    </a:ext>
                  </a:extLst>
                </p:cNvPr>
                <p:cNvSpPr/>
                <p:nvPr/>
              </p:nvSpPr>
              <p:spPr bwMode="auto">
                <a:xfrm>
                  <a:off x="0" y="0"/>
                  <a:ext cx="2070437" cy="1175620"/>
                </a:xfrm>
                <a:custGeom>
                  <a:avLst/>
                  <a:gdLst>
                    <a:gd name="T0" fmla="*/ 13051 w 2070437"/>
                    <a:gd name="T1" fmla="*/ 1173182 h 1175256"/>
                    <a:gd name="T2" fmla="*/ 42486 w 2070437"/>
                    <a:gd name="T3" fmla="*/ 1015377 h 1175256"/>
                    <a:gd name="T4" fmla="*/ 757739 w 2070437"/>
                    <a:gd name="T5" fmla="*/ 305735 h 1175256"/>
                    <a:gd name="T6" fmla="*/ 1063474 w 2070437"/>
                    <a:gd name="T7" fmla="*/ 196343 h 1175256"/>
                    <a:gd name="T8" fmla="*/ 1482809 w 2070437"/>
                    <a:gd name="T9" fmla="*/ 194963 h 1175256"/>
                    <a:gd name="T10" fmla="*/ 1482809 w 2070437"/>
                    <a:gd name="T11" fmla="*/ 0 h 1175256"/>
                    <a:gd name="T12" fmla="*/ 2070437 w 2070437"/>
                    <a:gd name="T13" fmla="*/ 587628 h 1175256"/>
                    <a:gd name="T14" fmla="*/ 1482809 w 2070437"/>
                    <a:gd name="T15" fmla="*/ 1175256 h 1175256"/>
                    <a:gd name="T16" fmla="*/ 1482809 w 2070437"/>
                    <a:gd name="T17" fmla="*/ 980293 h 1175256"/>
                    <a:gd name="T18" fmla="*/ 575421 w 2070437"/>
                    <a:gd name="T19" fmla="*/ 980293 h 1175256"/>
                    <a:gd name="T20" fmla="*/ 13051 w 2070437"/>
                    <a:gd name="T21" fmla="*/ 1173182 h 117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0437" h="1175256">
                      <a:moveTo>
                        <a:pt x="13051" y="1173182"/>
                      </a:moveTo>
                      <a:cubicBezTo>
                        <a:pt x="-2844" y="1119414"/>
                        <a:pt x="-14547" y="1071950"/>
                        <a:pt x="42486" y="1015377"/>
                      </a:cubicBezTo>
                      <a:lnTo>
                        <a:pt x="757739" y="305735"/>
                      </a:lnTo>
                      <a:cubicBezTo>
                        <a:pt x="865261" y="182319"/>
                        <a:pt x="897049" y="187928"/>
                        <a:pt x="1063474" y="196343"/>
                      </a:cubicBezTo>
                      <a:lnTo>
                        <a:pt x="1482809" y="194963"/>
                      </a:lnTo>
                      <a:lnTo>
                        <a:pt x="1482809" y="0"/>
                      </a:lnTo>
                      <a:lnTo>
                        <a:pt x="2070437" y="587628"/>
                      </a:lnTo>
                      <a:lnTo>
                        <a:pt x="1482809" y="1175256"/>
                      </a:lnTo>
                      <a:lnTo>
                        <a:pt x="1482809" y="980293"/>
                      </a:lnTo>
                      <a:lnTo>
                        <a:pt x="575421" y="980293"/>
                      </a:lnTo>
                      <a:cubicBezTo>
                        <a:pt x="196758" y="984047"/>
                        <a:pt x="69150" y="967474"/>
                        <a:pt x="13051" y="117318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grpSp>
          <p:sp>
            <p:nvSpPr>
              <p:cNvPr id="102" name="Freeform 6">
                <a:extLst>
                  <a:ext uri="{FF2B5EF4-FFF2-40B4-BE49-F238E27FC236}">
                    <a16:creationId xmlns:a16="http://schemas.microsoft.com/office/drawing/2014/main" id="{A9BA6511-1D01-D94F-9A12-829021634BCC}"/>
                  </a:ext>
                </a:extLst>
              </p:cNvPr>
              <p:cNvSpPr>
                <a:spLocks noEditPoints="1"/>
              </p:cNvSpPr>
              <p:nvPr/>
            </p:nvSpPr>
            <p:spPr bwMode="auto">
              <a:xfrm>
                <a:off x="1055100" y="277244"/>
                <a:ext cx="282917" cy="367363"/>
              </a:xfrm>
              <a:custGeom>
                <a:avLst/>
                <a:gdLst>
                  <a:gd name="T0" fmla="*/ 2147483646 w 251"/>
                  <a:gd name="T1" fmla="*/ 2147483646 h 326"/>
                  <a:gd name="T2" fmla="*/ 2147483646 w 251"/>
                  <a:gd name="T3" fmla="*/ 2147483646 h 326"/>
                  <a:gd name="T4" fmla="*/ 2147483646 w 251"/>
                  <a:gd name="T5" fmla="*/ 2147483646 h 326"/>
                  <a:gd name="T6" fmla="*/ 2147483646 w 251"/>
                  <a:gd name="T7" fmla="*/ 2147483646 h 326"/>
                  <a:gd name="T8" fmla="*/ 2147483646 w 251"/>
                  <a:gd name="T9" fmla="*/ 2147483646 h 326"/>
                  <a:gd name="T10" fmla="*/ 2147483646 w 251"/>
                  <a:gd name="T11" fmla="*/ 2147483646 h 326"/>
                  <a:gd name="T12" fmla="*/ 2147483646 w 251"/>
                  <a:gd name="T13" fmla="*/ 2147483646 h 326"/>
                  <a:gd name="T14" fmla="*/ 2147483646 w 251"/>
                  <a:gd name="T15" fmla="*/ 2147483646 h 326"/>
                  <a:gd name="T16" fmla="*/ 2147483646 w 251"/>
                  <a:gd name="T17" fmla="*/ 2147483646 h 326"/>
                  <a:gd name="T18" fmla="*/ 2147483646 w 251"/>
                  <a:gd name="T19" fmla="*/ 2147483646 h 326"/>
                  <a:gd name="T20" fmla="*/ 2147483646 w 251"/>
                  <a:gd name="T21" fmla="*/ 2147483646 h 326"/>
                  <a:gd name="T22" fmla="*/ 2147483646 w 251"/>
                  <a:gd name="T23" fmla="*/ 2147483646 h 326"/>
                  <a:gd name="T24" fmla="*/ 2147483646 w 251"/>
                  <a:gd name="T25" fmla="*/ 2147483646 h 326"/>
                  <a:gd name="T26" fmla="*/ 2147483646 w 251"/>
                  <a:gd name="T27" fmla="*/ 2147483646 h 326"/>
                  <a:gd name="T28" fmla="*/ 2147483646 w 251"/>
                  <a:gd name="T29" fmla="*/ 2147483646 h 326"/>
                  <a:gd name="T30" fmla="*/ 2147483646 w 251"/>
                  <a:gd name="T31" fmla="*/ 2147483646 h 326"/>
                  <a:gd name="T32" fmla="*/ 2147483646 w 251"/>
                  <a:gd name="T33" fmla="*/ 2147483646 h 326"/>
                  <a:gd name="T34" fmla="*/ 2147483646 w 251"/>
                  <a:gd name="T35" fmla="*/ 2147483646 h 326"/>
                  <a:gd name="T36" fmla="*/ 2147483646 w 251"/>
                  <a:gd name="T37" fmla="*/ 2147483646 h 326"/>
                  <a:gd name="T38" fmla="*/ 2147483646 w 251"/>
                  <a:gd name="T39" fmla="*/ 2147483646 h 326"/>
                  <a:gd name="T40" fmla="*/ 2147483646 w 251"/>
                  <a:gd name="T41" fmla="*/ 2147483646 h 326"/>
                  <a:gd name="T42" fmla="*/ 2147483646 w 251"/>
                  <a:gd name="T43" fmla="*/ 2147483646 h 326"/>
                  <a:gd name="T44" fmla="*/ 2147483646 w 251"/>
                  <a:gd name="T45" fmla="*/ 2147483646 h 326"/>
                  <a:gd name="T46" fmla="*/ 2147483646 w 251"/>
                  <a:gd name="T47" fmla="*/ 2147483646 h 326"/>
                  <a:gd name="T48" fmla="*/ 2147483646 w 251"/>
                  <a:gd name="T49" fmla="*/ 2147483646 h 326"/>
                  <a:gd name="T50" fmla="*/ 2147483646 w 251"/>
                  <a:gd name="T51" fmla="*/ 2147483646 h 326"/>
                  <a:gd name="T52" fmla="*/ 2147483646 w 251"/>
                  <a:gd name="T53" fmla="*/ 2147483646 h 326"/>
                  <a:gd name="T54" fmla="*/ 2147483646 w 251"/>
                  <a:gd name="T55" fmla="*/ 2147483646 h 326"/>
                  <a:gd name="T56" fmla="*/ 2147483646 w 251"/>
                  <a:gd name="T57" fmla="*/ 2147483646 h 326"/>
                  <a:gd name="T58" fmla="*/ 2147483646 w 251"/>
                  <a:gd name="T59" fmla="*/ 2147483646 h 326"/>
                  <a:gd name="T60" fmla="*/ 2147483646 w 251"/>
                  <a:gd name="T61" fmla="*/ 2147483646 h 326"/>
                  <a:gd name="T62" fmla="*/ 2147483646 w 251"/>
                  <a:gd name="T63" fmla="*/ 2147483646 h 326"/>
                  <a:gd name="T64" fmla="*/ 2147483646 w 251"/>
                  <a:gd name="T65" fmla="*/ 2147483646 h 326"/>
                  <a:gd name="T66" fmla="*/ 2147483646 w 251"/>
                  <a:gd name="T67" fmla="*/ 2147483646 h 326"/>
                  <a:gd name="T68" fmla="*/ 2147483646 w 251"/>
                  <a:gd name="T69" fmla="*/ 2147483646 h 326"/>
                  <a:gd name="T70" fmla="*/ 2147483646 w 251"/>
                  <a:gd name="T71" fmla="*/ 2147483646 h 326"/>
                  <a:gd name="T72" fmla="*/ 2147483646 w 251"/>
                  <a:gd name="T73" fmla="*/ 2147483646 h 3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51" h="326">
                    <a:moveTo>
                      <a:pt x="45" y="298"/>
                    </a:moveTo>
                    <a:cubicBezTo>
                      <a:pt x="33" y="298"/>
                      <a:pt x="33" y="298"/>
                      <a:pt x="33" y="298"/>
                    </a:cubicBezTo>
                    <a:cubicBezTo>
                      <a:pt x="4" y="298"/>
                      <a:pt x="0" y="279"/>
                      <a:pt x="7" y="253"/>
                    </a:cubicBezTo>
                    <a:cubicBezTo>
                      <a:pt x="26" y="180"/>
                      <a:pt x="26" y="180"/>
                      <a:pt x="26" y="180"/>
                    </a:cubicBezTo>
                    <a:cubicBezTo>
                      <a:pt x="29" y="168"/>
                      <a:pt x="35" y="158"/>
                      <a:pt x="42" y="151"/>
                    </a:cubicBezTo>
                    <a:cubicBezTo>
                      <a:pt x="44" y="150"/>
                      <a:pt x="44" y="150"/>
                      <a:pt x="44" y="150"/>
                    </a:cubicBezTo>
                    <a:cubicBezTo>
                      <a:pt x="45" y="149"/>
                      <a:pt x="45" y="149"/>
                      <a:pt x="45" y="149"/>
                    </a:cubicBezTo>
                    <a:cubicBezTo>
                      <a:pt x="77" y="141"/>
                      <a:pt x="77" y="141"/>
                      <a:pt x="77" y="141"/>
                    </a:cubicBezTo>
                    <a:cubicBezTo>
                      <a:pt x="74" y="171"/>
                      <a:pt x="74" y="171"/>
                      <a:pt x="74" y="171"/>
                    </a:cubicBezTo>
                    <a:cubicBezTo>
                      <a:pt x="83" y="170"/>
                      <a:pt x="83" y="170"/>
                      <a:pt x="83" y="170"/>
                    </a:cubicBezTo>
                    <a:cubicBezTo>
                      <a:pt x="76" y="177"/>
                      <a:pt x="76" y="177"/>
                      <a:pt x="76" y="177"/>
                    </a:cubicBezTo>
                    <a:cubicBezTo>
                      <a:pt x="76" y="178"/>
                      <a:pt x="76" y="178"/>
                      <a:pt x="76" y="178"/>
                    </a:cubicBezTo>
                    <a:cubicBezTo>
                      <a:pt x="77" y="178"/>
                      <a:pt x="81" y="186"/>
                      <a:pt x="87" y="197"/>
                    </a:cubicBezTo>
                    <a:cubicBezTo>
                      <a:pt x="54" y="197"/>
                      <a:pt x="54" y="197"/>
                      <a:pt x="54" y="197"/>
                    </a:cubicBezTo>
                    <a:cubicBezTo>
                      <a:pt x="45" y="206"/>
                      <a:pt x="45" y="206"/>
                      <a:pt x="45" y="206"/>
                    </a:cubicBezTo>
                    <a:cubicBezTo>
                      <a:pt x="45" y="298"/>
                      <a:pt x="45" y="298"/>
                      <a:pt x="45" y="298"/>
                    </a:cubicBezTo>
                    <a:close/>
                    <a:moveTo>
                      <a:pt x="58" y="210"/>
                    </a:moveTo>
                    <a:cubicBezTo>
                      <a:pt x="58" y="297"/>
                      <a:pt x="58" y="297"/>
                      <a:pt x="58" y="297"/>
                    </a:cubicBezTo>
                    <a:cubicBezTo>
                      <a:pt x="198" y="297"/>
                      <a:pt x="198" y="297"/>
                      <a:pt x="198" y="297"/>
                    </a:cubicBezTo>
                    <a:cubicBezTo>
                      <a:pt x="198" y="210"/>
                      <a:pt x="198" y="210"/>
                      <a:pt x="198" y="210"/>
                    </a:cubicBezTo>
                    <a:cubicBezTo>
                      <a:pt x="58" y="210"/>
                      <a:pt x="58" y="210"/>
                      <a:pt x="58" y="210"/>
                    </a:cubicBezTo>
                    <a:close/>
                    <a:moveTo>
                      <a:pt x="82" y="92"/>
                    </a:moveTo>
                    <a:cubicBezTo>
                      <a:pt x="80" y="74"/>
                      <a:pt x="79" y="66"/>
                      <a:pt x="85" y="48"/>
                    </a:cubicBezTo>
                    <a:cubicBezTo>
                      <a:pt x="96" y="56"/>
                      <a:pt x="123" y="52"/>
                      <a:pt x="134" y="47"/>
                    </a:cubicBezTo>
                    <a:cubicBezTo>
                      <a:pt x="140" y="56"/>
                      <a:pt x="151" y="58"/>
                      <a:pt x="161" y="55"/>
                    </a:cubicBezTo>
                    <a:cubicBezTo>
                      <a:pt x="164" y="70"/>
                      <a:pt x="164" y="72"/>
                      <a:pt x="164" y="92"/>
                    </a:cubicBezTo>
                    <a:cubicBezTo>
                      <a:pt x="164" y="92"/>
                      <a:pt x="175" y="82"/>
                      <a:pt x="177" y="74"/>
                    </a:cubicBezTo>
                    <a:cubicBezTo>
                      <a:pt x="179" y="65"/>
                      <a:pt x="175" y="32"/>
                      <a:pt x="171" y="25"/>
                    </a:cubicBezTo>
                    <a:cubicBezTo>
                      <a:pt x="167" y="14"/>
                      <a:pt x="154" y="6"/>
                      <a:pt x="132" y="9"/>
                    </a:cubicBezTo>
                    <a:cubicBezTo>
                      <a:pt x="111" y="0"/>
                      <a:pt x="86" y="9"/>
                      <a:pt x="75" y="21"/>
                    </a:cubicBezTo>
                    <a:cubicBezTo>
                      <a:pt x="71" y="27"/>
                      <a:pt x="65" y="74"/>
                      <a:pt x="70" y="81"/>
                    </a:cubicBezTo>
                    <a:cubicBezTo>
                      <a:pt x="76" y="88"/>
                      <a:pt x="82" y="92"/>
                      <a:pt x="82" y="92"/>
                    </a:cubicBezTo>
                    <a:close/>
                    <a:moveTo>
                      <a:pt x="40" y="311"/>
                    </a:moveTo>
                    <a:cubicBezTo>
                      <a:pt x="215" y="311"/>
                      <a:pt x="215" y="311"/>
                      <a:pt x="215" y="311"/>
                    </a:cubicBezTo>
                    <a:cubicBezTo>
                      <a:pt x="205" y="326"/>
                      <a:pt x="205" y="326"/>
                      <a:pt x="205" y="326"/>
                    </a:cubicBezTo>
                    <a:cubicBezTo>
                      <a:pt x="49" y="326"/>
                      <a:pt x="49" y="326"/>
                      <a:pt x="49" y="326"/>
                    </a:cubicBezTo>
                    <a:cubicBezTo>
                      <a:pt x="40" y="311"/>
                      <a:pt x="40" y="311"/>
                      <a:pt x="40" y="311"/>
                    </a:cubicBezTo>
                    <a:close/>
                    <a:moveTo>
                      <a:pt x="225" y="180"/>
                    </a:moveTo>
                    <a:cubicBezTo>
                      <a:pt x="244" y="253"/>
                      <a:pt x="244" y="253"/>
                      <a:pt x="244" y="253"/>
                    </a:cubicBezTo>
                    <a:cubicBezTo>
                      <a:pt x="251" y="279"/>
                      <a:pt x="248" y="298"/>
                      <a:pt x="218" y="298"/>
                    </a:cubicBezTo>
                    <a:cubicBezTo>
                      <a:pt x="211" y="298"/>
                      <a:pt x="211" y="298"/>
                      <a:pt x="211" y="298"/>
                    </a:cubicBezTo>
                    <a:cubicBezTo>
                      <a:pt x="211" y="206"/>
                      <a:pt x="211" y="206"/>
                      <a:pt x="211" y="206"/>
                    </a:cubicBezTo>
                    <a:cubicBezTo>
                      <a:pt x="201" y="197"/>
                      <a:pt x="201" y="197"/>
                      <a:pt x="201" y="197"/>
                    </a:cubicBezTo>
                    <a:cubicBezTo>
                      <a:pt x="167" y="197"/>
                      <a:pt x="167" y="197"/>
                      <a:pt x="167" y="197"/>
                    </a:cubicBezTo>
                    <a:cubicBezTo>
                      <a:pt x="172" y="186"/>
                      <a:pt x="177" y="178"/>
                      <a:pt x="177" y="178"/>
                    </a:cubicBezTo>
                    <a:cubicBezTo>
                      <a:pt x="177" y="177"/>
                      <a:pt x="177" y="177"/>
                      <a:pt x="177" y="177"/>
                    </a:cubicBezTo>
                    <a:cubicBezTo>
                      <a:pt x="170" y="170"/>
                      <a:pt x="170" y="170"/>
                      <a:pt x="170" y="170"/>
                    </a:cubicBezTo>
                    <a:cubicBezTo>
                      <a:pt x="179" y="171"/>
                      <a:pt x="179" y="171"/>
                      <a:pt x="179" y="171"/>
                    </a:cubicBezTo>
                    <a:cubicBezTo>
                      <a:pt x="177" y="142"/>
                      <a:pt x="177" y="142"/>
                      <a:pt x="177" y="142"/>
                    </a:cubicBezTo>
                    <a:cubicBezTo>
                      <a:pt x="208" y="149"/>
                      <a:pt x="208" y="149"/>
                      <a:pt x="208" y="149"/>
                    </a:cubicBezTo>
                    <a:cubicBezTo>
                      <a:pt x="210" y="150"/>
                      <a:pt x="210" y="150"/>
                      <a:pt x="210" y="150"/>
                    </a:cubicBezTo>
                    <a:cubicBezTo>
                      <a:pt x="211" y="152"/>
                      <a:pt x="211" y="152"/>
                      <a:pt x="211" y="152"/>
                    </a:cubicBezTo>
                    <a:cubicBezTo>
                      <a:pt x="218" y="160"/>
                      <a:pt x="222" y="170"/>
                      <a:pt x="224" y="180"/>
                    </a:cubicBezTo>
                    <a:cubicBezTo>
                      <a:pt x="225" y="180"/>
                      <a:pt x="225" y="180"/>
                      <a:pt x="225" y="180"/>
                    </a:cubicBezTo>
                    <a:close/>
                    <a:moveTo>
                      <a:pt x="162" y="197"/>
                    </a:moveTo>
                    <a:cubicBezTo>
                      <a:pt x="167" y="188"/>
                      <a:pt x="171" y="181"/>
                      <a:pt x="172" y="178"/>
                    </a:cubicBezTo>
                    <a:cubicBezTo>
                      <a:pt x="163" y="168"/>
                      <a:pt x="163" y="168"/>
                      <a:pt x="163" y="168"/>
                    </a:cubicBezTo>
                    <a:cubicBezTo>
                      <a:pt x="164" y="165"/>
                      <a:pt x="164" y="165"/>
                      <a:pt x="164" y="165"/>
                    </a:cubicBezTo>
                    <a:cubicBezTo>
                      <a:pt x="175" y="166"/>
                      <a:pt x="175" y="166"/>
                      <a:pt x="175" y="166"/>
                    </a:cubicBezTo>
                    <a:cubicBezTo>
                      <a:pt x="174" y="141"/>
                      <a:pt x="174" y="141"/>
                      <a:pt x="174" y="141"/>
                    </a:cubicBezTo>
                    <a:cubicBezTo>
                      <a:pt x="164" y="138"/>
                      <a:pt x="164" y="138"/>
                      <a:pt x="164" y="138"/>
                    </a:cubicBezTo>
                    <a:cubicBezTo>
                      <a:pt x="155" y="145"/>
                      <a:pt x="155" y="145"/>
                      <a:pt x="155" y="145"/>
                    </a:cubicBezTo>
                    <a:cubicBezTo>
                      <a:pt x="133" y="197"/>
                      <a:pt x="133" y="197"/>
                      <a:pt x="133" y="197"/>
                    </a:cubicBezTo>
                    <a:cubicBezTo>
                      <a:pt x="162" y="197"/>
                      <a:pt x="162" y="197"/>
                      <a:pt x="162" y="197"/>
                    </a:cubicBezTo>
                    <a:close/>
                    <a:moveTo>
                      <a:pt x="79" y="141"/>
                    </a:moveTo>
                    <a:cubicBezTo>
                      <a:pt x="78" y="166"/>
                      <a:pt x="78" y="166"/>
                      <a:pt x="78" y="166"/>
                    </a:cubicBezTo>
                    <a:cubicBezTo>
                      <a:pt x="89" y="165"/>
                      <a:pt x="89" y="165"/>
                      <a:pt x="89" y="165"/>
                    </a:cubicBezTo>
                    <a:cubicBezTo>
                      <a:pt x="90" y="168"/>
                      <a:pt x="90" y="168"/>
                      <a:pt x="90" y="168"/>
                    </a:cubicBezTo>
                    <a:cubicBezTo>
                      <a:pt x="81" y="178"/>
                      <a:pt x="81" y="178"/>
                      <a:pt x="81" y="178"/>
                    </a:cubicBezTo>
                    <a:cubicBezTo>
                      <a:pt x="82" y="181"/>
                      <a:pt x="86" y="188"/>
                      <a:pt x="91" y="197"/>
                    </a:cubicBezTo>
                    <a:cubicBezTo>
                      <a:pt x="121" y="197"/>
                      <a:pt x="121" y="197"/>
                      <a:pt x="121" y="197"/>
                    </a:cubicBezTo>
                    <a:cubicBezTo>
                      <a:pt x="96" y="145"/>
                      <a:pt x="96" y="145"/>
                      <a:pt x="96" y="145"/>
                    </a:cubicBezTo>
                    <a:cubicBezTo>
                      <a:pt x="88" y="138"/>
                      <a:pt x="88" y="138"/>
                      <a:pt x="88" y="138"/>
                    </a:cubicBezTo>
                    <a:lnTo>
                      <a:pt x="79" y="141"/>
                    </a:lnTo>
                    <a:close/>
                  </a:path>
                </a:pathLst>
              </a:custGeom>
              <a:solidFill>
                <a:schemeClr val="bg1"/>
              </a:solidFill>
              <a:ln w="9525">
                <a:noFill/>
                <a:round/>
              </a:ln>
            </p:spPr>
            <p:txBody>
              <a:bodyPr/>
              <a:lstStyle/>
              <a:p>
                <a:endParaRPr lang="zh-CN" altLang="en-US" sz="3200">
                  <a:solidFill>
                    <a:schemeClr val="bg2">
                      <a:lumMod val="10000"/>
                    </a:schemeClr>
                  </a:solidFill>
                </a:endParaRPr>
              </a:p>
            </p:txBody>
          </p:sp>
        </p:grpSp>
        <p:grpSp>
          <p:nvGrpSpPr>
            <p:cNvPr id="78" name="组合 13">
              <a:extLst>
                <a:ext uri="{FF2B5EF4-FFF2-40B4-BE49-F238E27FC236}">
                  <a16:creationId xmlns:a16="http://schemas.microsoft.com/office/drawing/2014/main" id="{D557DC3D-52F6-7044-A619-A1B298B8B109}"/>
                </a:ext>
              </a:extLst>
            </p:cNvPr>
            <p:cNvGrpSpPr/>
            <p:nvPr/>
          </p:nvGrpSpPr>
          <p:grpSpPr bwMode="auto">
            <a:xfrm>
              <a:off x="4862424" y="1493044"/>
              <a:ext cx="1147408" cy="1624013"/>
              <a:chOff x="0" y="0"/>
              <a:chExt cx="1147515" cy="1624019"/>
            </a:xfrm>
          </p:grpSpPr>
          <p:grpSp>
            <p:nvGrpSpPr>
              <p:cNvPr id="97" name="组合 96">
                <a:extLst>
                  <a:ext uri="{FF2B5EF4-FFF2-40B4-BE49-F238E27FC236}">
                    <a16:creationId xmlns:a16="http://schemas.microsoft.com/office/drawing/2014/main" id="{C53171E1-9910-924F-B8D6-360233B0922B}"/>
                  </a:ext>
                </a:extLst>
              </p:cNvPr>
              <p:cNvGrpSpPr/>
              <p:nvPr/>
            </p:nvGrpSpPr>
            <p:grpSpPr bwMode="auto">
              <a:xfrm rot="5400000">
                <a:off x="-238252" y="238252"/>
                <a:ext cx="1624019" cy="1147515"/>
                <a:chOff x="0" y="0"/>
                <a:chExt cx="2070437" cy="1462949"/>
              </a:xfrm>
            </p:grpSpPr>
            <p:sp>
              <p:nvSpPr>
                <p:cNvPr id="99" name="等腰三角形 6">
                  <a:extLst>
                    <a:ext uri="{FF2B5EF4-FFF2-40B4-BE49-F238E27FC236}">
                      <a16:creationId xmlns:a16="http://schemas.microsoft.com/office/drawing/2014/main" id="{83A0462F-D246-1847-AA33-96A1E2691EEE}"/>
                    </a:ext>
                  </a:extLst>
                </p:cNvPr>
                <p:cNvSpPr/>
                <p:nvPr/>
              </p:nvSpPr>
              <p:spPr bwMode="auto">
                <a:xfrm>
                  <a:off x="10119" y="894362"/>
                  <a:ext cx="597046" cy="562517"/>
                </a:xfrm>
                <a:custGeom>
                  <a:avLst/>
                  <a:gdLst>
                    <a:gd name="T0" fmla="*/ 25306 w 595852"/>
                    <a:gd name="T1" fmla="*/ 449309 h 562574"/>
                    <a:gd name="T2" fmla="*/ 595852 w 595852"/>
                    <a:gd name="T3" fmla="*/ 0 h 562574"/>
                    <a:gd name="T4" fmla="*/ 145089 w 595852"/>
                    <a:gd name="T5" fmla="*/ 516627 h 562574"/>
                    <a:gd name="T6" fmla="*/ 25306 w 595852"/>
                    <a:gd name="T7" fmla="*/ 449309 h 562574"/>
                  </a:gdLst>
                  <a:ahLst/>
                  <a:cxnLst>
                    <a:cxn ang="0">
                      <a:pos x="T0" y="T1"/>
                    </a:cxn>
                    <a:cxn ang="0">
                      <a:pos x="T2" y="T3"/>
                    </a:cxn>
                    <a:cxn ang="0">
                      <a:pos x="T4" y="T5"/>
                    </a:cxn>
                    <a:cxn ang="0">
                      <a:pos x="T6" y="T7"/>
                    </a:cxn>
                  </a:cxnLst>
                  <a:rect l="0" t="0" r="r" b="b"/>
                  <a:pathLst>
                    <a:path w="595852" h="562574">
                      <a:moveTo>
                        <a:pt x="25306" y="449309"/>
                      </a:moveTo>
                      <a:cubicBezTo>
                        <a:pt x="-54198" y="152174"/>
                        <a:pt x="32189" y="76940"/>
                        <a:pt x="595852" y="0"/>
                      </a:cubicBezTo>
                      <a:lnTo>
                        <a:pt x="145089" y="516627"/>
                      </a:lnTo>
                      <a:cubicBezTo>
                        <a:pt x="54671" y="611059"/>
                        <a:pt x="45599" y="545610"/>
                        <a:pt x="25306" y="449309"/>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sp>
              <p:nvSpPr>
                <p:cNvPr id="100" name="右箭头 5">
                  <a:extLst>
                    <a:ext uri="{FF2B5EF4-FFF2-40B4-BE49-F238E27FC236}">
                      <a16:creationId xmlns:a16="http://schemas.microsoft.com/office/drawing/2014/main" id="{52774E0B-25D1-4948-9087-84792DC086DC}"/>
                    </a:ext>
                  </a:extLst>
                </p:cNvPr>
                <p:cNvSpPr/>
                <p:nvPr/>
              </p:nvSpPr>
              <p:spPr bwMode="auto">
                <a:xfrm>
                  <a:off x="-1" y="1"/>
                  <a:ext cx="2070437" cy="1175620"/>
                </a:xfrm>
                <a:custGeom>
                  <a:avLst/>
                  <a:gdLst>
                    <a:gd name="T0" fmla="*/ 13051 w 2070437"/>
                    <a:gd name="T1" fmla="*/ 1173182 h 1175256"/>
                    <a:gd name="T2" fmla="*/ 42486 w 2070437"/>
                    <a:gd name="T3" fmla="*/ 1015377 h 1175256"/>
                    <a:gd name="T4" fmla="*/ 757739 w 2070437"/>
                    <a:gd name="T5" fmla="*/ 305735 h 1175256"/>
                    <a:gd name="T6" fmla="*/ 1063474 w 2070437"/>
                    <a:gd name="T7" fmla="*/ 196343 h 1175256"/>
                    <a:gd name="T8" fmla="*/ 1482809 w 2070437"/>
                    <a:gd name="T9" fmla="*/ 194963 h 1175256"/>
                    <a:gd name="T10" fmla="*/ 1482809 w 2070437"/>
                    <a:gd name="T11" fmla="*/ 0 h 1175256"/>
                    <a:gd name="T12" fmla="*/ 2070437 w 2070437"/>
                    <a:gd name="T13" fmla="*/ 587628 h 1175256"/>
                    <a:gd name="T14" fmla="*/ 1482809 w 2070437"/>
                    <a:gd name="T15" fmla="*/ 1175256 h 1175256"/>
                    <a:gd name="T16" fmla="*/ 1482809 w 2070437"/>
                    <a:gd name="T17" fmla="*/ 980293 h 1175256"/>
                    <a:gd name="T18" fmla="*/ 575421 w 2070437"/>
                    <a:gd name="T19" fmla="*/ 980293 h 1175256"/>
                    <a:gd name="T20" fmla="*/ 13051 w 2070437"/>
                    <a:gd name="T21" fmla="*/ 1173182 h 117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0437" h="1175256">
                      <a:moveTo>
                        <a:pt x="13051" y="1173182"/>
                      </a:moveTo>
                      <a:cubicBezTo>
                        <a:pt x="-2844" y="1119414"/>
                        <a:pt x="-14547" y="1071950"/>
                        <a:pt x="42486" y="1015377"/>
                      </a:cubicBezTo>
                      <a:lnTo>
                        <a:pt x="757739" y="305735"/>
                      </a:lnTo>
                      <a:cubicBezTo>
                        <a:pt x="865261" y="182319"/>
                        <a:pt x="897049" y="187928"/>
                        <a:pt x="1063474" y="196343"/>
                      </a:cubicBezTo>
                      <a:lnTo>
                        <a:pt x="1482809" y="194963"/>
                      </a:lnTo>
                      <a:lnTo>
                        <a:pt x="1482809" y="0"/>
                      </a:lnTo>
                      <a:lnTo>
                        <a:pt x="2070437" y="587628"/>
                      </a:lnTo>
                      <a:lnTo>
                        <a:pt x="1482809" y="1175256"/>
                      </a:lnTo>
                      <a:lnTo>
                        <a:pt x="1482809" y="980293"/>
                      </a:lnTo>
                      <a:lnTo>
                        <a:pt x="575421" y="980293"/>
                      </a:lnTo>
                      <a:cubicBezTo>
                        <a:pt x="196758" y="984047"/>
                        <a:pt x="69150" y="967474"/>
                        <a:pt x="13051" y="1173182"/>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grpSp>
          <p:sp>
            <p:nvSpPr>
              <p:cNvPr id="98" name="Freeform 11">
                <a:extLst>
                  <a:ext uri="{FF2B5EF4-FFF2-40B4-BE49-F238E27FC236}">
                    <a16:creationId xmlns:a16="http://schemas.microsoft.com/office/drawing/2014/main" id="{CA758B0D-4303-2C44-B75B-127E9AFC2857}"/>
                  </a:ext>
                </a:extLst>
              </p:cNvPr>
              <p:cNvSpPr>
                <a:spLocks noEditPoints="1"/>
              </p:cNvSpPr>
              <p:nvPr/>
            </p:nvSpPr>
            <p:spPr bwMode="auto">
              <a:xfrm>
                <a:off x="511104" y="1045227"/>
                <a:ext cx="350967" cy="288563"/>
              </a:xfrm>
              <a:custGeom>
                <a:avLst/>
                <a:gdLst>
                  <a:gd name="T0" fmla="*/ 2147483646 w 355"/>
                  <a:gd name="T1" fmla="*/ 2147483646 h 292"/>
                  <a:gd name="T2" fmla="*/ 2147483646 w 355"/>
                  <a:gd name="T3" fmla="*/ 2147483646 h 292"/>
                  <a:gd name="T4" fmla="*/ 0 w 355"/>
                  <a:gd name="T5" fmla="*/ 2147483646 h 292"/>
                  <a:gd name="T6" fmla="*/ 2147483646 w 355"/>
                  <a:gd name="T7" fmla="*/ 2147483646 h 292"/>
                  <a:gd name="T8" fmla="*/ 2147483646 w 355"/>
                  <a:gd name="T9" fmla="*/ 2147483646 h 292"/>
                  <a:gd name="T10" fmla="*/ 2147483646 w 355"/>
                  <a:gd name="T11" fmla="*/ 2147483646 h 292"/>
                  <a:gd name="T12" fmla="*/ 2147483646 w 355"/>
                  <a:gd name="T13" fmla="*/ 2147483646 h 292"/>
                  <a:gd name="T14" fmla="*/ 2147483646 w 355"/>
                  <a:gd name="T15" fmla="*/ 2147483646 h 292"/>
                  <a:gd name="T16" fmla="*/ 2147483646 w 355"/>
                  <a:gd name="T17" fmla="*/ 2147483646 h 292"/>
                  <a:gd name="T18" fmla="*/ 2147483646 w 355"/>
                  <a:gd name="T19" fmla="*/ 2147483646 h 292"/>
                  <a:gd name="T20" fmla="*/ 2147483646 w 355"/>
                  <a:gd name="T21" fmla="*/ 2147483646 h 292"/>
                  <a:gd name="T22" fmla="*/ 2147483646 w 355"/>
                  <a:gd name="T23" fmla="*/ 2147483646 h 292"/>
                  <a:gd name="T24" fmla="*/ 2147483646 w 355"/>
                  <a:gd name="T25" fmla="*/ 2147483646 h 292"/>
                  <a:gd name="T26" fmla="*/ 2147483646 w 355"/>
                  <a:gd name="T27" fmla="*/ 2147483646 h 292"/>
                  <a:gd name="T28" fmla="*/ 2147483646 w 355"/>
                  <a:gd name="T29" fmla="*/ 2147483646 h 292"/>
                  <a:gd name="T30" fmla="*/ 2147483646 w 355"/>
                  <a:gd name="T31" fmla="*/ 2147483646 h 292"/>
                  <a:gd name="T32" fmla="*/ 2147483646 w 355"/>
                  <a:gd name="T33" fmla="*/ 2147483646 h 292"/>
                  <a:gd name="T34" fmla="*/ 2147483646 w 355"/>
                  <a:gd name="T35" fmla="*/ 2147483646 h 292"/>
                  <a:gd name="T36" fmla="*/ 2147483646 w 355"/>
                  <a:gd name="T37" fmla="*/ 2147483646 h 292"/>
                  <a:gd name="T38" fmla="*/ 2147483646 w 355"/>
                  <a:gd name="T39" fmla="*/ 2147483646 h 292"/>
                  <a:gd name="T40" fmla="*/ 2147483646 w 355"/>
                  <a:gd name="T41" fmla="*/ 2147483646 h 292"/>
                  <a:gd name="T42" fmla="*/ 2147483646 w 355"/>
                  <a:gd name="T43" fmla="*/ 2147483646 h 292"/>
                  <a:gd name="T44" fmla="*/ 2147483646 w 355"/>
                  <a:gd name="T45" fmla="*/ 2147483646 h 292"/>
                  <a:gd name="T46" fmla="*/ 2147483646 w 355"/>
                  <a:gd name="T47" fmla="*/ 2147483646 h 292"/>
                  <a:gd name="T48" fmla="*/ 2147483646 w 355"/>
                  <a:gd name="T49" fmla="*/ 2147483646 h 292"/>
                  <a:gd name="T50" fmla="*/ 2147483646 w 355"/>
                  <a:gd name="T51" fmla="*/ 2147483646 h 292"/>
                  <a:gd name="T52" fmla="*/ 2147483646 w 355"/>
                  <a:gd name="T53" fmla="*/ 2147483646 h 292"/>
                  <a:gd name="T54" fmla="*/ 2147483646 w 355"/>
                  <a:gd name="T55" fmla="*/ 2147483646 h 292"/>
                  <a:gd name="T56" fmla="*/ 2147483646 w 355"/>
                  <a:gd name="T57" fmla="*/ 2147483646 h 292"/>
                  <a:gd name="T58" fmla="*/ 2147483646 w 355"/>
                  <a:gd name="T59" fmla="*/ 2147483646 h 292"/>
                  <a:gd name="T60" fmla="*/ 2147483646 w 355"/>
                  <a:gd name="T61" fmla="*/ 2147483646 h 292"/>
                  <a:gd name="T62" fmla="*/ 2147483646 w 355"/>
                  <a:gd name="T63" fmla="*/ 2147483646 h 292"/>
                  <a:gd name="T64" fmla="*/ 2147483646 w 355"/>
                  <a:gd name="T65" fmla="*/ 2147483646 h 292"/>
                  <a:gd name="T66" fmla="*/ 2147483646 w 355"/>
                  <a:gd name="T67" fmla="*/ 2147483646 h 292"/>
                  <a:gd name="T68" fmla="*/ 2147483646 w 355"/>
                  <a:gd name="T69" fmla="*/ 2147483646 h 292"/>
                  <a:gd name="T70" fmla="*/ 2147483646 w 355"/>
                  <a:gd name="T71" fmla="*/ 2147483646 h 292"/>
                  <a:gd name="T72" fmla="*/ 2147483646 w 355"/>
                  <a:gd name="T73" fmla="*/ 2147483646 h 292"/>
                  <a:gd name="T74" fmla="*/ 2147483646 w 355"/>
                  <a:gd name="T75" fmla="*/ 2147483646 h 292"/>
                  <a:gd name="T76" fmla="*/ 2147483646 w 355"/>
                  <a:gd name="T77" fmla="*/ 2147483646 h 292"/>
                  <a:gd name="T78" fmla="*/ 2147483646 w 355"/>
                  <a:gd name="T79" fmla="*/ 2147483646 h 292"/>
                  <a:gd name="T80" fmla="*/ 2147483646 w 355"/>
                  <a:gd name="T81" fmla="*/ 2147483646 h 292"/>
                  <a:gd name="T82" fmla="*/ 2147483646 w 355"/>
                  <a:gd name="T83" fmla="*/ 2147483646 h 292"/>
                  <a:gd name="T84" fmla="*/ 2147483646 w 355"/>
                  <a:gd name="T85" fmla="*/ 2147483646 h 292"/>
                  <a:gd name="T86" fmla="*/ 2147483646 w 355"/>
                  <a:gd name="T87" fmla="*/ 2147483646 h 292"/>
                  <a:gd name="T88" fmla="*/ 2147483646 w 355"/>
                  <a:gd name="T89" fmla="*/ 2147483646 h 292"/>
                  <a:gd name="T90" fmla="*/ 2147483646 w 355"/>
                  <a:gd name="T91" fmla="*/ 2147483646 h 292"/>
                  <a:gd name="T92" fmla="*/ 2147483646 w 355"/>
                  <a:gd name="T93" fmla="*/ 2147483646 h 292"/>
                  <a:gd name="T94" fmla="*/ 2147483646 w 355"/>
                  <a:gd name="T95" fmla="*/ 2147483646 h 292"/>
                  <a:gd name="T96" fmla="*/ 2147483646 w 355"/>
                  <a:gd name="T97" fmla="*/ 2147483646 h 292"/>
                  <a:gd name="T98" fmla="*/ 2147483646 w 355"/>
                  <a:gd name="T99" fmla="*/ 2147483646 h 292"/>
                  <a:gd name="T100" fmla="*/ 2147483646 w 355"/>
                  <a:gd name="T101" fmla="*/ 2147483646 h 292"/>
                  <a:gd name="T102" fmla="*/ 2147483646 w 355"/>
                  <a:gd name="T103" fmla="*/ 2147483646 h 292"/>
                  <a:gd name="T104" fmla="*/ 2147483646 w 355"/>
                  <a:gd name="T105" fmla="*/ 2147483646 h 292"/>
                  <a:gd name="T106" fmla="*/ 2147483646 w 355"/>
                  <a:gd name="T107" fmla="*/ 2147483646 h 292"/>
                  <a:gd name="T108" fmla="*/ 2147483646 w 355"/>
                  <a:gd name="T109" fmla="*/ 2147483646 h 292"/>
                  <a:gd name="T110" fmla="*/ 2147483646 w 355"/>
                  <a:gd name="T111" fmla="*/ 2147483646 h 292"/>
                  <a:gd name="T112" fmla="*/ 2147483646 w 355"/>
                  <a:gd name="T113" fmla="*/ 2147483646 h 292"/>
                  <a:gd name="T114" fmla="*/ 2147483646 w 355"/>
                  <a:gd name="T115" fmla="*/ 2147483646 h 292"/>
                  <a:gd name="T116" fmla="*/ 2147483646 w 355"/>
                  <a:gd name="T117" fmla="*/ 2147483646 h 292"/>
                  <a:gd name="T118" fmla="*/ 2147483646 w 355"/>
                  <a:gd name="T119" fmla="*/ 2147483646 h 2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55" h="292">
                    <a:moveTo>
                      <a:pt x="165" y="123"/>
                    </a:moveTo>
                    <a:cubicBezTo>
                      <a:pt x="159" y="133"/>
                      <a:pt x="159" y="133"/>
                      <a:pt x="159" y="133"/>
                    </a:cubicBezTo>
                    <a:cubicBezTo>
                      <a:pt x="105" y="116"/>
                      <a:pt x="105" y="116"/>
                      <a:pt x="105" y="116"/>
                    </a:cubicBezTo>
                    <a:cubicBezTo>
                      <a:pt x="99" y="172"/>
                      <a:pt x="99" y="172"/>
                      <a:pt x="99" y="172"/>
                    </a:cubicBezTo>
                    <a:cubicBezTo>
                      <a:pt x="101" y="212"/>
                      <a:pt x="97" y="252"/>
                      <a:pt x="99" y="292"/>
                    </a:cubicBezTo>
                    <a:cubicBezTo>
                      <a:pt x="88" y="292"/>
                      <a:pt x="84" y="292"/>
                      <a:pt x="73" y="292"/>
                    </a:cubicBezTo>
                    <a:cubicBezTo>
                      <a:pt x="71" y="258"/>
                      <a:pt x="67" y="224"/>
                      <a:pt x="65" y="191"/>
                    </a:cubicBezTo>
                    <a:cubicBezTo>
                      <a:pt x="60" y="191"/>
                      <a:pt x="63" y="191"/>
                      <a:pt x="58" y="191"/>
                    </a:cubicBezTo>
                    <a:cubicBezTo>
                      <a:pt x="56" y="224"/>
                      <a:pt x="49" y="258"/>
                      <a:pt x="48" y="292"/>
                    </a:cubicBezTo>
                    <a:cubicBezTo>
                      <a:pt x="37" y="292"/>
                      <a:pt x="32" y="292"/>
                      <a:pt x="21" y="292"/>
                    </a:cubicBezTo>
                    <a:cubicBezTo>
                      <a:pt x="24" y="252"/>
                      <a:pt x="20" y="212"/>
                      <a:pt x="22" y="172"/>
                    </a:cubicBezTo>
                    <a:cubicBezTo>
                      <a:pt x="15" y="167"/>
                      <a:pt x="7" y="161"/>
                      <a:pt x="0" y="155"/>
                    </a:cubicBezTo>
                    <a:cubicBezTo>
                      <a:pt x="3" y="127"/>
                      <a:pt x="7" y="99"/>
                      <a:pt x="17" y="73"/>
                    </a:cubicBezTo>
                    <a:cubicBezTo>
                      <a:pt x="23" y="73"/>
                      <a:pt x="29" y="73"/>
                      <a:pt x="35" y="73"/>
                    </a:cubicBezTo>
                    <a:cubicBezTo>
                      <a:pt x="52" y="101"/>
                      <a:pt x="52" y="101"/>
                      <a:pt x="52" y="101"/>
                    </a:cubicBezTo>
                    <a:cubicBezTo>
                      <a:pt x="56" y="76"/>
                      <a:pt x="56" y="76"/>
                      <a:pt x="56" y="76"/>
                    </a:cubicBezTo>
                    <a:cubicBezTo>
                      <a:pt x="55" y="76"/>
                      <a:pt x="55" y="76"/>
                      <a:pt x="55" y="76"/>
                    </a:cubicBezTo>
                    <a:cubicBezTo>
                      <a:pt x="55" y="69"/>
                      <a:pt x="55" y="69"/>
                      <a:pt x="55" y="69"/>
                    </a:cubicBezTo>
                    <a:cubicBezTo>
                      <a:pt x="65" y="69"/>
                      <a:pt x="65" y="69"/>
                      <a:pt x="65" y="69"/>
                    </a:cubicBezTo>
                    <a:cubicBezTo>
                      <a:pt x="65" y="76"/>
                      <a:pt x="65" y="76"/>
                      <a:pt x="65" y="76"/>
                    </a:cubicBezTo>
                    <a:cubicBezTo>
                      <a:pt x="64" y="76"/>
                      <a:pt x="64" y="76"/>
                      <a:pt x="64" y="76"/>
                    </a:cubicBezTo>
                    <a:cubicBezTo>
                      <a:pt x="70" y="101"/>
                      <a:pt x="70" y="101"/>
                      <a:pt x="70" y="101"/>
                    </a:cubicBezTo>
                    <a:cubicBezTo>
                      <a:pt x="85" y="73"/>
                      <a:pt x="85" y="73"/>
                      <a:pt x="85" y="73"/>
                    </a:cubicBezTo>
                    <a:cubicBezTo>
                      <a:pt x="90" y="73"/>
                      <a:pt x="95" y="73"/>
                      <a:pt x="100" y="73"/>
                    </a:cubicBezTo>
                    <a:cubicBezTo>
                      <a:pt x="126" y="90"/>
                      <a:pt x="135" y="92"/>
                      <a:pt x="165" y="123"/>
                    </a:cubicBezTo>
                    <a:close/>
                    <a:moveTo>
                      <a:pt x="120" y="46"/>
                    </a:moveTo>
                    <a:cubicBezTo>
                      <a:pt x="120" y="80"/>
                      <a:pt x="120" y="80"/>
                      <a:pt x="120" y="80"/>
                    </a:cubicBezTo>
                    <a:cubicBezTo>
                      <a:pt x="134" y="80"/>
                      <a:pt x="134" y="80"/>
                      <a:pt x="134" y="80"/>
                    </a:cubicBezTo>
                    <a:cubicBezTo>
                      <a:pt x="134" y="87"/>
                      <a:pt x="134" y="87"/>
                      <a:pt x="134" y="87"/>
                    </a:cubicBezTo>
                    <a:cubicBezTo>
                      <a:pt x="151" y="100"/>
                      <a:pt x="151" y="100"/>
                      <a:pt x="151" y="100"/>
                    </a:cubicBezTo>
                    <a:cubicBezTo>
                      <a:pt x="151" y="80"/>
                      <a:pt x="151" y="80"/>
                      <a:pt x="151" y="80"/>
                    </a:cubicBezTo>
                    <a:cubicBezTo>
                      <a:pt x="321" y="80"/>
                      <a:pt x="321" y="80"/>
                      <a:pt x="321" y="80"/>
                    </a:cubicBezTo>
                    <a:cubicBezTo>
                      <a:pt x="321" y="196"/>
                      <a:pt x="321" y="196"/>
                      <a:pt x="321" y="196"/>
                    </a:cubicBezTo>
                    <a:cubicBezTo>
                      <a:pt x="151" y="196"/>
                      <a:pt x="151" y="196"/>
                      <a:pt x="151" y="196"/>
                    </a:cubicBezTo>
                    <a:cubicBezTo>
                      <a:pt x="151" y="137"/>
                      <a:pt x="151" y="137"/>
                      <a:pt x="151" y="137"/>
                    </a:cubicBezTo>
                    <a:cubicBezTo>
                      <a:pt x="134" y="132"/>
                      <a:pt x="134" y="132"/>
                      <a:pt x="134" y="132"/>
                    </a:cubicBezTo>
                    <a:cubicBezTo>
                      <a:pt x="134" y="205"/>
                      <a:pt x="134" y="205"/>
                      <a:pt x="134" y="205"/>
                    </a:cubicBezTo>
                    <a:cubicBezTo>
                      <a:pt x="134" y="214"/>
                      <a:pt x="134" y="214"/>
                      <a:pt x="134" y="214"/>
                    </a:cubicBezTo>
                    <a:cubicBezTo>
                      <a:pt x="142" y="214"/>
                      <a:pt x="142" y="214"/>
                      <a:pt x="142" y="214"/>
                    </a:cubicBezTo>
                    <a:cubicBezTo>
                      <a:pt x="330" y="214"/>
                      <a:pt x="330" y="214"/>
                      <a:pt x="330" y="214"/>
                    </a:cubicBezTo>
                    <a:cubicBezTo>
                      <a:pt x="338" y="214"/>
                      <a:pt x="338" y="214"/>
                      <a:pt x="338" y="214"/>
                    </a:cubicBezTo>
                    <a:cubicBezTo>
                      <a:pt x="338" y="205"/>
                      <a:pt x="338" y="205"/>
                      <a:pt x="338" y="205"/>
                    </a:cubicBezTo>
                    <a:cubicBezTo>
                      <a:pt x="338" y="80"/>
                      <a:pt x="338" y="80"/>
                      <a:pt x="338" y="80"/>
                    </a:cubicBezTo>
                    <a:cubicBezTo>
                      <a:pt x="355" y="80"/>
                      <a:pt x="355" y="80"/>
                      <a:pt x="355" y="80"/>
                    </a:cubicBezTo>
                    <a:cubicBezTo>
                      <a:pt x="355" y="46"/>
                      <a:pt x="355" y="46"/>
                      <a:pt x="355" y="46"/>
                    </a:cubicBezTo>
                    <a:cubicBezTo>
                      <a:pt x="120" y="46"/>
                      <a:pt x="120" y="46"/>
                      <a:pt x="120" y="46"/>
                    </a:cubicBezTo>
                    <a:close/>
                    <a:moveTo>
                      <a:pt x="234" y="180"/>
                    </a:moveTo>
                    <a:cubicBezTo>
                      <a:pt x="234" y="162"/>
                      <a:pt x="234" y="162"/>
                      <a:pt x="234" y="162"/>
                    </a:cubicBezTo>
                    <a:cubicBezTo>
                      <a:pt x="236" y="161"/>
                      <a:pt x="236" y="161"/>
                      <a:pt x="236" y="161"/>
                    </a:cubicBezTo>
                    <a:cubicBezTo>
                      <a:pt x="238" y="137"/>
                      <a:pt x="238" y="137"/>
                      <a:pt x="238" y="137"/>
                    </a:cubicBezTo>
                    <a:cubicBezTo>
                      <a:pt x="240" y="136"/>
                      <a:pt x="240" y="136"/>
                      <a:pt x="240" y="136"/>
                    </a:cubicBezTo>
                    <a:cubicBezTo>
                      <a:pt x="240" y="180"/>
                      <a:pt x="240" y="180"/>
                      <a:pt x="240" y="180"/>
                    </a:cubicBezTo>
                    <a:cubicBezTo>
                      <a:pt x="234" y="180"/>
                      <a:pt x="234" y="180"/>
                      <a:pt x="234" y="180"/>
                    </a:cubicBezTo>
                    <a:close/>
                    <a:moveTo>
                      <a:pt x="263" y="94"/>
                    </a:moveTo>
                    <a:cubicBezTo>
                      <a:pt x="244" y="94"/>
                      <a:pt x="244" y="94"/>
                      <a:pt x="244" y="94"/>
                    </a:cubicBezTo>
                    <a:cubicBezTo>
                      <a:pt x="226" y="95"/>
                      <a:pt x="226" y="95"/>
                      <a:pt x="226" y="95"/>
                    </a:cubicBezTo>
                    <a:cubicBezTo>
                      <a:pt x="232" y="105"/>
                      <a:pt x="232" y="105"/>
                      <a:pt x="232" y="105"/>
                    </a:cubicBezTo>
                    <a:cubicBezTo>
                      <a:pt x="225" y="110"/>
                      <a:pt x="225" y="110"/>
                      <a:pt x="225" y="110"/>
                    </a:cubicBezTo>
                    <a:cubicBezTo>
                      <a:pt x="223" y="111"/>
                      <a:pt x="223" y="111"/>
                      <a:pt x="223" y="111"/>
                    </a:cubicBezTo>
                    <a:cubicBezTo>
                      <a:pt x="223" y="114"/>
                      <a:pt x="223" y="114"/>
                      <a:pt x="223" y="114"/>
                    </a:cubicBezTo>
                    <a:cubicBezTo>
                      <a:pt x="221" y="143"/>
                      <a:pt x="221" y="143"/>
                      <a:pt x="221" y="143"/>
                    </a:cubicBezTo>
                    <a:cubicBezTo>
                      <a:pt x="205" y="128"/>
                      <a:pt x="205" y="128"/>
                      <a:pt x="205" y="128"/>
                    </a:cubicBezTo>
                    <a:cubicBezTo>
                      <a:pt x="199" y="122"/>
                      <a:pt x="199" y="122"/>
                      <a:pt x="199" y="122"/>
                    </a:cubicBezTo>
                    <a:cubicBezTo>
                      <a:pt x="195" y="130"/>
                      <a:pt x="195" y="130"/>
                      <a:pt x="195" y="130"/>
                    </a:cubicBezTo>
                    <a:cubicBezTo>
                      <a:pt x="186" y="149"/>
                      <a:pt x="186" y="149"/>
                      <a:pt x="186" y="149"/>
                    </a:cubicBezTo>
                    <a:cubicBezTo>
                      <a:pt x="183" y="145"/>
                      <a:pt x="183" y="145"/>
                      <a:pt x="183" y="145"/>
                    </a:cubicBezTo>
                    <a:cubicBezTo>
                      <a:pt x="180" y="141"/>
                      <a:pt x="180" y="141"/>
                      <a:pt x="180" y="141"/>
                    </a:cubicBezTo>
                    <a:cubicBezTo>
                      <a:pt x="176" y="142"/>
                      <a:pt x="176" y="142"/>
                      <a:pt x="176" y="142"/>
                    </a:cubicBezTo>
                    <a:cubicBezTo>
                      <a:pt x="157" y="148"/>
                      <a:pt x="157" y="148"/>
                      <a:pt x="157" y="148"/>
                    </a:cubicBezTo>
                    <a:cubicBezTo>
                      <a:pt x="160" y="159"/>
                      <a:pt x="160" y="159"/>
                      <a:pt x="160" y="159"/>
                    </a:cubicBezTo>
                    <a:cubicBezTo>
                      <a:pt x="175" y="155"/>
                      <a:pt x="175" y="155"/>
                      <a:pt x="175" y="155"/>
                    </a:cubicBezTo>
                    <a:cubicBezTo>
                      <a:pt x="182" y="165"/>
                      <a:pt x="182" y="165"/>
                      <a:pt x="182" y="165"/>
                    </a:cubicBezTo>
                    <a:cubicBezTo>
                      <a:pt x="192" y="164"/>
                      <a:pt x="192" y="164"/>
                      <a:pt x="192" y="164"/>
                    </a:cubicBezTo>
                    <a:cubicBezTo>
                      <a:pt x="203" y="142"/>
                      <a:pt x="203" y="142"/>
                      <a:pt x="203" y="142"/>
                    </a:cubicBezTo>
                    <a:cubicBezTo>
                      <a:pt x="222" y="160"/>
                      <a:pt x="222" y="160"/>
                      <a:pt x="222" y="160"/>
                    </a:cubicBezTo>
                    <a:cubicBezTo>
                      <a:pt x="232" y="156"/>
                      <a:pt x="232" y="156"/>
                      <a:pt x="232" y="156"/>
                    </a:cubicBezTo>
                    <a:cubicBezTo>
                      <a:pt x="234" y="118"/>
                      <a:pt x="234" y="118"/>
                      <a:pt x="234" y="118"/>
                    </a:cubicBezTo>
                    <a:cubicBezTo>
                      <a:pt x="239" y="115"/>
                      <a:pt x="239" y="115"/>
                      <a:pt x="239" y="115"/>
                    </a:cubicBezTo>
                    <a:cubicBezTo>
                      <a:pt x="246" y="126"/>
                      <a:pt x="246" y="126"/>
                      <a:pt x="246" y="126"/>
                    </a:cubicBezTo>
                    <a:cubicBezTo>
                      <a:pt x="254" y="110"/>
                      <a:pt x="254" y="110"/>
                      <a:pt x="254" y="110"/>
                    </a:cubicBezTo>
                    <a:cubicBezTo>
                      <a:pt x="263" y="94"/>
                      <a:pt x="263" y="94"/>
                      <a:pt x="263" y="94"/>
                    </a:cubicBezTo>
                    <a:close/>
                    <a:moveTo>
                      <a:pt x="178" y="180"/>
                    </a:moveTo>
                    <a:cubicBezTo>
                      <a:pt x="178" y="171"/>
                      <a:pt x="178" y="171"/>
                      <a:pt x="178" y="171"/>
                    </a:cubicBezTo>
                    <a:cubicBezTo>
                      <a:pt x="179" y="172"/>
                      <a:pt x="179" y="172"/>
                      <a:pt x="179" y="172"/>
                    </a:cubicBezTo>
                    <a:cubicBezTo>
                      <a:pt x="184" y="172"/>
                      <a:pt x="184" y="172"/>
                      <a:pt x="184" y="172"/>
                    </a:cubicBezTo>
                    <a:cubicBezTo>
                      <a:pt x="184" y="180"/>
                      <a:pt x="184" y="180"/>
                      <a:pt x="184" y="180"/>
                    </a:cubicBezTo>
                    <a:cubicBezTo>
                      <a:pt x="182" y="180"/>
                      <a:pt x="180" y="180"/>
                      <a:pt x="178" y="180"/>
                    </a:cubicBezTo>
                    <a:close/>
                    <a:moveTo>
                      <a:pt x="167" y="180"/>
                    </a:moveTo>
                    <a:cubicBezTo>
                      <a:pt x="167" y="165"/>
                      <a:pt x="167" y="165"/>
                      <a:pt x="167" y="165"/>
                    </a:cubicBezTo>
                    <a:cubicBezTo>
                      <a:pt x="173" y="163"/>
                      <a:pt x="173" y="163"/>
                      <a:pt x="173" y="163"/>
                    </a:cubicBezTo>
                    <a:cubicBezTo>
                      <a:pt x="173" y="163"/>
                      <a:pt x="173" y="163"/>
                      <a:pt x="173" y="163"/>
                    </a:cubicBezTo>
                    <a:cubicBezTo>
                      <a:pt x="173" y="180"/>
                      <a:pt x="173" y="180"/>
                      <a:pt x="173" y="180"/>
                    </a:cubicBezTo>
                    <a:cubicBezTo>
                      <a:pt x="167" y="180"/>
                      <a:pt x="167" y="180"/>
                      <a:pt x="167" y="180"/>
                    </a:cubicBezTo>
                    <a:close/>
                    <a:moveTo>
                      <a:pt x="189" y="180"/>
                    </a:moveTo>
                    <a:cubicBezTo>
                      <a:pt x="189" y="172"/>
                      <a:pt x="189" y="172"/>
                      <a:pt x="189" y="172"/>
                    </a:cubicBezTo>
                    <a:cubicBezTo>
                      <a:pt x="195" y="171"/>
                      <a:pt x="195" y="171"/>
                      <a:pt x="195" y="171"/>
                    </a:cubicBezTo>
                    <a:cubicBezTo>
                      <a:pt x="196" y="171"/>
                      <a:pt x="196" y="171"/>
                      <a:pt x="196" y="171"/>
                    </a:cubicBezTo>
                    <a:cubicBezTo>
                      <a:pt x="196" y="180"/>
                      <a:pt x="196" y="180"/>
                      <a:pt x="196" y="180"/>
                    </a:cubicBezTo>
                    <a:cubicBezTo>
                      <a:pt x="193" y="180"/>
                      <a:pt x="191" y="180"/>
                      <a:pt x="189" y="180"/>
                    </a:cubicBezTo>
                    <a:close/>
                    <a:moveTo>
                      <a:pt x="200" y="180"/>
                    </a:moveTo>
                    <a:cubicBezTo>
                      <a:pt x="200" y="160"/>
                      <a:pt x="200" y="160"/>
                      <a:pt x="200" y="160"/>
                    </a:cubicBezTo>
                    <a:cubicBezTo>
                      <a:pt x="204" y="152"/>
                      <a:pt x="204" y="152"/>
                      <a:pt x="204" y="152"/>
                    </a:cubicBezTo>
                    <a:cubicBezTo>
                      <a:pt x="207" y="155"/>
                      <a:pt x="207" y="155"/>
                      <a:pt x="207" y="155"/>
                    </a:cubicBezTo>
                    <a:cubicBezTo>
                      <a:pt x="207" y="180"/>
                      <a:pt x="207" y="180"/>
                      <a:pt x="207" y="180"/>
                    </a:cubicBezTo>
                    <a:cubicBezTo>
                      <a:pt x="205" y="180"/>
                      <a:pt x="203" y="180"/>
                      <a:pt x="200" y="180"/>
                    </a:cubicBezTo>
                    <a:close/>
                    <a:moveTo>
                      <a:pt x="212" y="180"/>
                    </a:moveTo>
                    <a:cubicBezTo>
                      <a:pt x="212" y="159"/>
                      <a:pt x="212" y="159"/>
                      <a:pt x="212" y="159"/>
                    </a:cubicBezTo>
                    <a:cubicBezTo>
                      <a:pt x="218" y="165"/>
                      <a:pt x="218" y="165"/>
                      <a:pt x="218" y="165"/>
                    </a:cubicBezTo>
                    <a:cubicBezTo>
                      <a:pt x="218" y="180"/>
                      <a:pt x="218" y="180"/>
                      <a:pt x="218" y="180"/>
                    </a:cubicBezTo>
                    <a:cubicBezTo>
                      <a:pt x="216" y="180"/>
                      <a:pt x="214" y="180"/>
                      <a:pt x="212" y="180"/>
                    </a:cubicBezTo>
                    <a:close/>
                    <a:moveTo>
                      <a:pt x="223" y="180"/>
                    </a:moveTo>
                    <a:cubicBezTo>
                      <a:pt x="223" y="167"/>
                      <a:pt x="223" y="167"/>
                      <a:pt x="223" y="167"/>
                    </a:cubicBezTo>
                    <a:cubicBezTo>
                      <a:pt x="229" y="164"/>
                      <a:pt x="229" y="164"/>
                      <a:pt x="229" y="164"/>
                    </a:cubicBezTo>
                    <a:cubicBezTo>
                      <a:pt x="229" y="180"/>
                      <a:pt x="229" y="180"/>
                      <a:pt x="229" y="180"/>
                    </a:cubicBezTo>
                    <a:cubicBezTo>
                      <a:pt x="227" y="180"/>
                      <a:pt x="225" y="180"/>
                      <a:pt x="223" y="180"/>
                    </a:cubicBezTo>
                    <a:close/>
                    <a:moveTo>
                      <a:pt x="285" y="123"/>
                    </a:moveTo>
                    <a:cubicBezTo>
                      <a:pt x="293" y="123"/>
                      <a:pt x="301" y="126"/>
                      <a:pt x="306" y="131"/>
                    </a:cubicBezTo>
                    <a:cubicBezTo>
                      <a:pt x="311" y="137"/>
                      <a:pt x="314" y="144"/>
                      <a:pt x="314" y="152"/>
                    </a:cubicBezTo>
                    <a:cubicBezTo>
                      <a:pt x="314" y="156"/>
                      <a:pt x="314" y="159"/>
                      <a:pt x="313" y="162"/>
                    </a:cubicBezTo>
                    <a:cubicBezTo>
                      <a:pt x="313" y="162"/>
                      <a:pt x="313" y="162"/>
                      <a:pt x="313" y="162"/>
                    </a:cubicBezTo>
                    <a:cubicBezTo>
                      <a:pt x="313" y="162"/>
                      <a:pt x="313" y="162"/>
                      <a:pt x="313" y="162"/>
                    </a:cubicBezTo>
                    <a:cubicBezTo>
                      <a:pt x="313" y="162"/>
                      <a:pt x="313" y="162"/>
                      <a:pt x="313" y="162"/>
                    </a:cubicBezTo>
                    <a:cubicBezTo>
                      <a:pt x="311" y="166"/>
                      <a:pt x="309" y="170"/>
                      <a:pt x="306" y="173"/>
                    </a:cubicBezTo>
                    <a:cubicBezTo>
                      <a:pt x="301" y="178"/>
                      <a:pt x="293" y="181"/>
                      <a:pt x="285" y="181"/>
                    </a:cubicBezTo>
                    <a:cubicBezTo>
                      <a:pt x="277" y="181"/>
                      <a:pt x="270" y="178"/>
                      <a:pt x="265" y="173"/>
                    </a:cubicBezTo>
                    <a:cubicBezTo>
                      <a:pt x="259" y="167"/>
                      <a:pt x="256" y="160"/>
                      <a:pt x="256" y="152"/>
                    </a:cubicBezTo>
                    <a:cubicBezTo>
                      <a:pt x="256" y="151"/>
                      <a:pt x="256" y="151"/>
                      <a:pt x="256" y="150"/>
                    </a:cubicBezTo>
                    <a:cubicBezTo>
                      <a:pt x="256" y="149"/>
                      <a:pt x="256" y="149"/>
                      <a:pt x="256" y="148"/>
                    </a:cubicBezTo>
                    <a:cubicBezTo>
                      <a:pt x="257" y="145"/>
                      <a:pt x="257" y="145"/>
                      <a:pt x="257" y="145"/>
                    </a:cubicBezTo>
                    <a:cubicBezTo>
                      <a:pt x="259" y="146"/>
                      <a:pt x="259" y="146"/>
                      <a:pt x="259" y="146"/>
                    </a:cubicBezTo>
                    <a:cubicBezTo>
                      <a:pt x="268" y="147"/>
                      <a:pt x="277" y="148"/>
                      <a:pt x="282" y="149"/>
                    </a:cubicBezTo>
                    <a:cubicBezTo>
                      <a:pt x="280" y="126"/>
                      <a:pt x="280" y="126"/>
                      <a:pt x="280" y="126"/>
                    </a:cubicBezTo>
                    <a:cubicBezTo>
                      <a:pt x="280" y="123"/>
                      <a:pt x="280" y="123"/>
                      <a:pt x="280" y="123"/>
                    </a:cubicBezTo>
                    <a:cubicBezTo>
                      <a:pt x="283" y="123"/>
                      <a:pt x="283" y="123"/>
                      <a:pt x="283" y="123"/>
                    </a:cubicBezTo>
                    <a:cubicBezTo>
                      <a:pt x="283" y="123"/>
                      <a:pt x="283" y="123"/>
                      <a:pt x="284" y="123"/>
                    </a:cubicBezTo>
                    <a:cubicBezTo>
                      <a:pt x="284" y="123"/>
                      <a:pt x="284" y="123"/>
                      <a:pt x="284" y="123"/>
                    </a:cubicBezTo>
                    <a:cubicBezTo>
                      <a:pt x="284" y="123"/>
                      <a:pt x="285" y="123"/>
                      <a:pt x="285" y="123"/>
                    </a:cubicBezTo>
                    <a:close/>
                    <a:moveTo>
                      <a:pt x="281" y="175"/>
                    </a:moveTo>
                    <a:cubicBezTo>
                      <a:pt x="279" y="175"/>
                      <a:pt x="278" y="175"/>
                      <a:pt x="277" y="174"/>
                    </a:cubicBezTo>
                    <a:cubicBezTo>
                      <a:pt x="306" y="162"/>
                      <a:pt x="306" y="162"/>
                      <a:pt x="306" y="162"/>
                    </a:cubicBezTo>
                    <a:cubicBezTo>
                      <a:pt x="306" y="164"/>
                      <a:pt x="305" y="165"/>
                      <a:pt x="305" y="165"/>
                    </a:cubicBezTo>
                    <a:cubicBezTo>
                      <a:pt x="281" y="175"/>
                      <a:pt x="281" y="175"/>
                      <a:pt x="281" y="175"/>
                    </a:cubicBezTo>
                    <a:close/>
                    <a:moveTo>
                      <a:pt x="302" y="169"/>
                    </a:moveTo>
                    <a:cubicBezTo>
                      <a:pt x="297" y="173"/>
                      <a:pt x="292" y="176"/>
                      <a:pt x="285" y="176"/>
                    </a:cubicBezTo>
                    <a:cubicBezTo>
                      <a:pt x="302" y="169"/>
                      <a:pt x="302" y="169"/>
                      <a:pt x="302" y="169"/>
                    </a:cubicBezTo>
                    <a:close/>
                    <a:moveTo>
                      <a:pt x="286" y="135"/>
                    </a:moveTo>
                    <a:cubicBezTo>
                      <a:pt x="286" y="133"/>
                      <a:pt x="286" y="133"/>
                      <a:pt x="286" y="133"/>
                    </a:cubicBezTo>
                    <a:cubicBezTo>
                      <a:pt x="294" y="130"/>
                      <a:pt x="294" y="130"/>
                      <a:pt x="294" y="130"/>
                    </a:cubicBezTo>
                    <a:cubicBezTo>
                      <a:pt x="295" y="130"/>
                      <a:pt x="296" y="131"/>
                      <a:pt x="297" y="131"/>
                    </a:cubicBezTo>
                    <a:cubicBezTo>
                      <a:pt x="286" y="135"/>
                      <a:pt x="286" y="135"/>
                      <a:pt x="286" y="135"/>
                    </a:cubicBezTo>
                    <a:close/>
                    <a:moveTo>
                      <a:pt x="299" y="133"/>
                    </a:moveTo>
                    <a:cubicBezTo>
                      <a:pt x="300" y="133"/>
                      <a:pt x="300" y="134"/>
                      <a:pt x="301" y="134"/>
                    </a:cubicBezTo>
                    <a:cubicBezTo>
                      <a:pt x="287" y="140"/>
                      <a:pt x="287" y="140"/>
                      <a:pt x="287" y="140"/>
                    </a:cubicBezTo>
                    <a:cubicBezTo>
                      <a:pt x="287" y="138"/>
                      <a:pt x="287" y="138"/>
                      <a:pt x="287" y="138"/>
                    </a:cubicBezTo>
                    <a:cubicBezTo>
                      <a:pt x="299" y="133"/>
                      <a:pt x="299" y="133"/>
                      <a:pt x="299" y="133"/>
                    </a:cubicBezTo>
                    <a:close/>
                    <a:moveTo>
                      <a:pt x="274" y="173"/>
                    </a:moveTo>
                    <a:cubicBezTo>
                      <a:pt x="274" y="173"/>
                      <a:pt x="273" y="172"/>
                      <a:pt x="272" y="172"/>
                    </a:cubicBezTo>
                    <a:cubicBezTo>
                      <a:pt x="308" y="157"/>
                      <a:pt x="308" y="157"/>
                      <a:pt x="308" y="157"/>
                    </a:cubicBezTo>
                    <a:cubicBezTo>
                      <a:pt x="308" y="158"/>
                      <a:pt x="308" y="159"/>
                      <a:pt x="308" y="160"/>
                    </a:cubicBezTo>
                    <a:cubicBezTo>
                      <a:pt x="274" y="173"/>
                      <a:pt x="274" y="173"/>
                      <a:pt x="274" y="173"/>
                    </a:cubicBezTo>
                    <a:close/>
                    <a:moveTo>
                      <a:pt x="270" y="170"/>
                    </a:moveTo>
                    <a:cubicBezTo>
                      <a:pt x="269" y="170"/>
                      <a:pt x="269" y="169"/>
                      <a:pt x="268" y="169"/>
                    </a:cubicBezTo>
                    <a:cubicBezTo>
                      <a:pt x="268" y="169"/>
                      <a:pt x="268" y="169"/>
                      <a:pt x="268" y="169"/>
                    </a:cubicBezTo>
                    <a:cubicBezTo>
                      <a:pt x="309" y="152"/>
                      <a:pt x="309" y="152"/>
                      <a:pt x="309" y="152"/>
                    </a:cubicBezTo>
                    <a:cubicBezTo>
                      <a:pt x="309" y="153"/>
                      <a:pt x="309" y="154"/>
                      <a:pt x="309" y="154"/>
                    </a:cubicBezTo>
                    <a:cubicBezTo>
                      <a:pt x="270" y="170"/>
                      <a:pt x="270" y="170"/>
                      <a:pt x="270" y="170"/>
                    </a:cubicBezTo>
                    <a:close/>
                    <a:moveTo>
                      <a:pt x="267" y="167"/>
                    </a:moveTo>
                    <a:cubicBezTo>
                      <a:pt x="266" y="166"/>
                      <a:pt x="266" y="166"/>
                      <a:pt x="265" y="165"/>
                    </a:cubicBezTo>
                    <a:cubicBezTo>
                      <a:pt x="308" y="148"/>
                      <a:pt x="308" y="148"/>
                      <a:pt x="308" y="148"/>
                    </a:cubicBezTo>
                    <a:cubicBezTo>
                      <a:pt x="309" y="148"/>
                      <a:pt x="309" y="149"/>
                      <a:pt x="309" y="150"/>
                    </a:cubicBezTo>
                    <a:cubicBezTo>
                      <a:pt x="267" y="167"/>
                      <a:pt x="267" y="167"/>
                      <a:pt x="267" y="167"/>
                    </a:cubicBezTo>
                    <a:close/>
                    <a:moveTo>
                      <a:pt x="264" y="163"/>
                    </a:moveTo>
                    <a:cubicBezTo>
                      <a:pt x="264" y="162"/>
                      <a:pt x="264" y="162"/>
                      <a:pt x="263" y="161"/>
                    </a:cubicBezTo>
                    <a:cubicBezTo>
                      <a:pt x="281" y="154"/>
                      <a:pt x="281" y="154"/>
                      <a:pt x="281" y="154"/>
                    </a:cubicBezTo>
                    <a:cubicBezTo>
                      <a:pt x="283" y="155"/>
                      <a:pt x="285" y="155"/>
                      <a:pt x="285" y="155"/>
                    </a:cubicBezTo>
                    <a:cubicBezTo>
                      <a:pt x="264" y="163"/>
                      <a:pt x="264" y="163"/>
                      <a:pt x="264" y="163"/>
                    </a:cubicBezTo>
                    <a:close/>
                    <a:moveTo>
                      <a:pt x="285" y="155"/>
                    </a:moveTo>
                    <a:cubicBezTo>
                      <a:pt x="288" y="152"/>
                      <a:pt x="288" y="152"/>
                      <a:pt x="288" y="152"/>
                    </a:cubicBezTo>
                    <a:cubicBezTo>
                      <a:pt x="288" y="151"/>
                      <a:pt x="288" y="151"/>
                      <a:pt x="288" y="151"/>
                    </a:cubicBezTo>
                    <a:cubicBezTo>
                      <a:pt x="307" y="143"/>
                      <a:pt x="307" y="143"/>
                      <a:pt x="307" y="143"/>
                    </a:cubicBezTo>
                    <a:cubicBezTo>
                      <a:pt x="308" y="144"/>
                      <a:pt x="308" y="145"/>
                      <a:pt x="308" y="145"/>
                    </a:cubicBezTo>
                    <a:cubicBezTo>
                      <a:pt x="285" y="155"/>
                      <a:pt x="285" y="155"/>
                      <a:pt x="285" y="155"/>
                    </a:cubicBezTo>
                    <a:close/>
                    <a:moveTo>
                      <a:pt x="263" y="159"/>
                    </a:moveTo>
                    <a:cubicBezTo>
                      <a:pt x="262" y="158"/>
                      <a:pt x="262" y="158"/>
                      <a:pt x="262" y="157"/>
                    </a:cubicBezTo>
                    <a:cubicBezTo>
                      <a:pt x="272" y="153"/>
                      <a:pt x="272" y="153"/>
                      <a:pt x="272" y="153"/>
                    </a:cubicBezTo>
                    <a:cubicBezTo>
                      <a:pt x="273" y="153"/>
                      <a:pt x="275" y="153"/>
                      <a:pt x="276" y="154"/>
                    </a:cubicBezTo>
                    <a:cubicBezTo>
                      <a:pt x="263" y="159"/>
                      <a:pt x="263" y="159"/>
                      <a:pt x="263" y="159"/>
                    </a:cubicBezTo>
                    <a:close/>
                    <a:moveTo>
                      <a:pt x="288" y="149"/>
                    </a:moveTo>
                    <a:cubicBezTo>
                      <a:pt x="288" y="147"/>
                      <a:pt x="288" y="147"/>
                      <a:pt x="288" y="147"/>
                    </a:cubicBezTo>
                    <a:cubicBezTo>
                      <a:pt x="305" y="140"/>
                      <a:pt x="305" y="140"/>
                      <a:pt x="305" y="140"/>
                    </a:cubicBezTo>
                    <a:cubicBezTo>
                      <a:pt x="306" y="140"/>
                      <a:pt x="306" y="141"/>
                      <a:pt x="306" y="141"/>
                    </a:cubicBezTo>
                    <a:cubicBezTo>
                      <a:pt x="288" y="149"/>
                      <a:pt x="288" y="149"/>
                      <a:pt x="288" y="149"/>
                    </a:cubicBezTo>
                    <a:close/>
                    <a:moveTo>
                      <a:pt x="262" y="155"/>
                    </a:moveTo>
                    <a:cubicBezTo>
                      <a:pt x="262" y="154"/>
                      <a:pt x="262" y="153"/>
                      <a:pt x="262" y="153"/>
                    </a:cubicBezTo>
                    <a:cubicBezTo>
                      <a:pt x="263" y="152"/>
                      <a:pt x="263" y="152"/>
                      <a:pt x="263" y="152"/>
                    </a:cubicBezTo>
                    <a:cubicBezTo>
                      <a:pt x="265" y="152"/>
                      <a:pt x="266" y="152"/>
                      <a:pt x="267" y="152"/>
                    </a:cubicBezTo>
                    <a:cubicBezTo>
                      <a:pt x="262" y="155"/>
                      <a:pt x="262" y="155"/>
                      <a:pt x="262" y="155"/>
                    </a:cubicBezTo>
                    <a:close/>
                    <a:moveTo>
                      <a:pt x="287" y="144"/>
                    </a:moveTo>
                    <a:cubicBezTo>
                      <a:pt x="287" y="142"/>
                      <a:pt x="287" y="142"/>
                      <a:pt x="287" y="142"/>
                    </a:cubicBezTo>
                    <a:cubicBezTo>
                      <a:pt x="303" y="136"/>
                      <a:pt x="303" y="136"/>
                      <a:pt x="303" y="136"/>
                    </a:cubicBezTo>
                    <a:cubicBezTo>
                      <a:pt x="303" y="136"/>
                      <a:pt x="304" y="137"/>
                      <a:pt x="304" y="138"/>
                    </a:cubicBezTo>
                    <a:cubicBezTo>
                      <a:pt x="287" y="144"/>
                      <a:pt x="287" y="144"/>
                      <a:pt x="287" y="144"/>
                    </a:cubicBezTo>
                    <a:close/>
                    <a:moveTo>
                      <a:pt x="286" y="131"/>
                    </a:moveTo>
                    <a:cubicBezTo>
                      <a:pt x="286" y="128"/>
                      <a:pt x="286" y="128"/>
                      <a:pt x="286" y="128"/>
                    </a:cubicBezTo>
                    <a:cubicBezTo>
                      <a:pt x="287" y="128"/>
                      <a:pt x="289" y="129"/>
                      <a:pt x="291" y="129"/>
                    </a:cubicBezTo>
                    <a:cubicBezTo>
                      <a:pt x="286" y="131"/>
                      <a:pt x="286" y="131"/>
                      <a:pt x="286" y="131"/>
                    </a:cubicBezTo>
                    <a:close/>
                    <a:moveTo>
                      <a:pt x="251" y="137"/>
                    </a:moveTo>
                    <a:cubicBezTo>
                      <a:pt x="252" y="132"/>
                      <a:pt x="255" y="127"/>
                      <a:pt x="258" y="123"/>
                    </a:cubicBezTo>
                    <a:cubicBezTo>
                      <a:pt x="262" y="119"/>
                      <a:pt x="267" y="117"/>
                      <a:pt x="273" y="116"/>
                    </a:cubicBezTo>
                    <a:cubicBezTo>
                      <a:pt x="276" y="116"/>
                      <a:pt x="276" y="116"/>
                      <a:pt x="276" y="116"/>
                    </a:cubicBezTo>
                    <a:cubicBezTo>
                      <a:pt x="276" y="119"/>
                      <a:pt x="276" y="119"/>
                      <a:pt x="276" y="119"/>
                    </a:cubicBezTo>
                    <a:cubicBezTo>
                      <a:pt x="278" y="140"/>
                      <a:pt x="278" y="140"/>
                      <a:pt x="278" y="140"/>
                    </a:cubicBezTo>
                    <a:cubicBezTo>
                      <a:pt x="275" y="143"/>
                      <a:pt x="275" y="143"/>
                      <a:pt x="275" y="143"/>
                    </a:cubicBezTo>
                    <a:cubicBezTo>
                      <a:pt x="275" y="143"/>
                      <a:pt x="263" y="142"/>
                      <a:pt x="254" y="140"/>
                    </a:cubicBezTo>
                    <a:cubicBezTo>
                      <a:pt x="251" y="140"/>
                      <a:pt x="251" y="140"/>
                      <a:pt x="251" y="140"/>
                    </a:cubicBezTo>
                    <a:cubicBezTo>
                      <a:pt x="251" y="137"/>
                      <a:pt x="251" y="137"/>
                      <a:pt x="251" y="137"/>
                    </a:cubicBezTo>
                    <a:close/>
                    <a:moveTo>
                      <a:pt x="262" y="127"/>
                    </a:moveTo>
                    <a:cubicBezTo>
                      <a:pt x="265" y="125"/>
                      <a:pt x="268" y="123"/>
                      <a:pt x="271" y="122"/>
                    </a:cubicBezTo>
                    <a:cubicBezTo>
                      <a:pt x="272" y="137"/>
                      <a:pt x="272" y="137"/>
                      <a:pt x="272" y="137"/>
                    </a:cubicBezTo>
                    <a:cubicBezTo>
                      <a:pt x="269" y="137"/>
                      <a:pt x="263" y="136"/>
                      <a:pt x="257" y="135"/>
                    </a:cubicBezTo>
                    <a:cubicBezTo>
                      <a:pt x="258" y="132"/>
                      <a:pt x="260" y="129"/>
                      <a:pt x="262" y="127"/>
                    </a:cubicBezTo>
                    <a:close/>
                    <a:moveTo>
                      <a:pt x="252" y="253"/>
                    </a:moveTo>
                    <a:cubicBezTo>
                      <a:pt x="265" y="253"/>
                      <a:pt x="265" y="253"/>
                      <a:pt x="265" y="253"/>
                    </a:cubicBezTo>
                    <a:cubicBezTo>
                      <a:pt x="282" y="285"/>
                      <a:pt x="282" y="285"/>
                      <a:pt x="282" y="285"/>
                    </a:cubicBezTo>
                    <a:cubicBezTo>
                      <a:pt x="270" y="285"/>
                      <a:pt x="270" y="285"/>
                      <a:pt x="270" y="285"/>
                    </a:cubicBezTo>
                    <a:cubicBezTo>
                      <a:pt x="252" y="253"/>
                      <a:pt x="252" y="253"/>
                      <a:pt x="252" y="253"/>
                    </a:cubicBezTo>
                    <a:close/>
                    <a:moveTo>
                      <a:pt x="222" y="253"/>
                    </a:moveTo>
                    <a:cubicBezTo>
                      <a:pt x="210" y="253"/>
                      <a:pt x="210" y="253"/>
                      <a:pt x="210" y="253"/>
                    </a:cubicBezTo>
                    <a:cubicBezTo>
                      <a:pt x="193" y="285"/>
                      <a:pt x="193" y="285"/>
                      <a:pt x="193" y="285"/>
                    </a:cubicBezTo>
                    <a:cubicBezTo>
                      <a:pt x="205" y="285"/>
                      <a:pt x="205" y="285"/>
                      <a:pt x="205" y="285"/>
                    </a:cubicBezTo>
                    <a:cubicBezTo>
                      <a:pt x="222" y="253"/>
                      <a:pt x="222" y="253"/>
                      <a:pt x="222" y="253"/>
                    </a:cubicBezTo>
                    <a:close/>
                    <a:moveTo>
                      <a:pt x="227" y="226"/>
                    </a:moveTo>
                    <a:cubicBezTo>
                      <a:pt x="247" y="226"/>
                      <a:pt x="247" y="226"/>
                      <a:pt x="247" y="226"/>
                    </a:cubicBezTo>
                    <a:cubicBezTo>
                      <a:pt x="247" y="286"/>
                      <a:pt x="247" y="286"/>
                      <a:pt x="247" y="286"/>
                    </a:cubicBezTo>
                    <a:cubicBezTo>
                      <a:pt x="227" y="286"/>
                      <a:pt x="227" y="286"/>
                      <a:pt x="227" y="286"/>
                    </a:cubicBezTo>
                    <a:cubicBezTo>
                      <a:pt x="227" y="226"/>
                      <a:pt x="227" y="226"/>
                      <a:pt x="227" y="226"/>
                    </a:cubicBezTo>
                    <a:close/>
                    <a:moveTo>
                      <a:pt x="41" y="45"/>
                    </a:moveTo>
                    <a:cubicBezTo>
                      <a:pt x="40" y="36"/>
                      <a:pt x="40" y="31"/>
                      <a:pt x="42" y="22"/>
                    </a:cubicBezTo>
                    <a:cubicBezTo>
                      <a:pt x="52" y="35"/>
                      <a:pt x="66" y="26"/>
                      <a:pt x="77" y="23"/>
                    </a:cubicBezTo>
                    <a:cubicBezTo>
                      <a:pt x="78" y="30"/>
                      <a:pt x="79" y="35"/>
                      <a:pt x="78" y="45"/>
                    </a:cubicBezTo>
                    <a:cubicBezTo>
                      <a:pt x="87" y="38"/>
                      <a:pt x="87" y="19"/>
                      <a:pt x="82" y="12"/>
                    </a:cubicBezTo>
                    <a:cubicBezTo>
                      <a:pt x="74" y="0"/>
                      <a:pt x="46" y="0"/>
                      <a:pt x="38" y="10"/>
                    </a:cubicBezTo>
                    <a:cubicBezTo>
                      <a:pt x="35" y="14"/>
                      <a:pt x="30" y="39"/>
                      <a:pt x="41" y="45"/>
                    </a:cubicBezTo>
                    <a:close/>
                  </a:path>
                </a:pathLst>
              </a:custGeom>
              <a:solidFill>
                <a:schemeClr val="bg1"/>
              </a:solidFill>
              <a:ln w="9525">
                <a:noFill/>
                <a:round/>
              </a:ln>
            </p:spPr>
            <p:txBody>
              <a:bodyPr/>
              <a:lstStyle/>
              <a:p>
                <a:endParaRPr lang="zh-CN" altLang="en-US" sz="3200">
                  <a:solidFill>
                    <a:schemeClr val="bg2">
                      <a:lumMod val="10000"/>
                    </a:schemeClr>
                  </a:solidFill>
                </a:endParaRPr>
              </a:p>
            </p:txBody>
          </p:sp>
        </p:grpSp>
        <p:grpSp>
          <p:nvGrpSpPr>
            <p:cNvPr id="79" name="组合 14">
              <a:extLst>
                <a:ext uri="{FF2B5EF4-FFF2-40B4-BE49-F238E27FC236}">
                  <a16:creationId xmlns:a16="http://schemas.microsoft.com/office/drawing/2014/main" id="{468060EC-1F2A-2645-90EF-93CD4AAE2F8C}"/>
                </a:ext>
              </a:extLst>
            </p:cNvPr>
            <p:cNvGrpSpPr/>
            <p:nvPr/>
          </p:nvGrpSpPr>
          <p:grpSpPr bwMode="auto">
            <a:xfrm>
              <a:off x="4216512" y="3080546"/>
              <a:ext cx="1623512" cy="1147763"/>
              <a:chOff x="0" y="0"/>
              <a:chExt cx="1624019" cy="1147515"/>
            </a:xfrm>
          </p:grpSpPr>
          <p:grpSp>
            <p:nvGrpSpPr>
              <p:cNvPr id="93" name="组合 19">
                <a:extLst>
                  <a:ext uri="{FF2B5EF4-FFF2-40B4-BE49-F238E27FC236}">
                    <a16:creationId xmlns:a16="http://schemas.microsoft.com/office/drawing/2014/main" id="{F7A184D3-D16B-E34B-8212-8001F46103E8}"/>
                  </a:ext>
                </a:extLst>
              </p:cNvPr>
              <p:cNvGrpSpPr/>
              <p:nvPr/>
            </p:nvGrpSpPr>
            <p:grpSpPr bwMode="auto">
              <a:xfrm rot="10800000">
                <a:off x="0" y="0"/>
                <a:ext cx="1624019" cy="1147515"/>
                <a:chOff x="0" y="0"/>
                <a:chExt cx="2070437" cy="1462949"/>
              </a:xfrm>
            </p:grpSpPr>
            <p:sp>
              <p:nvSpPr>
                <p:cNvPr id="95" name="等腰三角形 6">
                  <a:extLst>
                    <a:ext uri="{FF2B5EF4-FFF2-40B4-BE49-F238E27FC236}">
                      <a16:creationId xmlns:a16="http://schemas.microsoft.com/office/drawing/2014/main" id="{5262F993-6E67-E54A-ADC2-61CD6A327A97}"/>
                    </a:ext>
                  </a:extLst>
                </p:cNvPr>
                <p:cNvSpPr/>
                <p:nvPr/>
              </p:nvSpPr>
              <p:spPr bwMode="auto">
                <a:xfrm>
                  <a:off x="16191" y="894361"/>
                  <a:ext cx="597047" cy="562517"/>
                </a:xfrm>
                <a:custGeom>
                  <a:avLst/>
                  <a:gdLst>
                    <a:gd name="T0" fmla="*/ 25306 w 595852"/>
                    <a:gd name="T1" fmla="*/ 449309 h 562574"/>
                    <a:gd name="T2" fmla="*/ 595852 w 595852"/>
                    <a:gd name="T3" fmla="*/ 0 h 562574"/>
                    <a:gd name="T4" fmla="*/ 145089 w 595852"/>
                    <a:gd name="T5" fmla="*/ 516627 h 562574"/>
                    <a:gd name="T6" fmla="*/ 25306 w 595852"/>
                    <a:gd name="T7" fmla="*/ 449309 h 562574"/>
                  </a:gdLst>
                  <a:ahLst/>
                  <a:cxnLst>
                    <a:cxn ang="0">
                      <a:pos x="T0" y="T1"/>
                    </a:cxn>
                    <a:cxn ang="0">
                      <a:pos x="T2" y="T3"/>
                    </a:cxn>
                    <a:cxn ang="0">
                      <a:pos x="T4" y="T5"/>
                    </a:cxn>
                    <a:cxn ang="0">
                      <a:pos x="T6" y="T7"/>
                    </a:cxn>
                  </a:cxnLst>
                  <a:rect l="0" t="0" r="r" b="b"/>
                  <a:pathLst>
                    <a:path w="595852" h="562574">
                      <a:moveTo>
                        <a:pt x="25306" y="449309"/>
                      </a:moveTo>
                      <a:cubicBezTo>
                        <a:pt x="-54198" y="152174"/>
                        <a:pt x="32189" y="76940"/>
                        <a:pt x="595852" y="0"/>
                      </a:cubicBezTo>
                      <a:lnTo>
                        <a:pt x="145089" y="516627"/>
                      </a:lnTo>
                      <a:cubicBezTo>
                        <a:pt x="54671" y="611059"/>
                        <a:pt x="45599" y="545610"/>
                        <a:pt x="25306" y="44930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sp>
              <p:nvSpPr>
                <p:cNvPr id="96" name="右箭头 5">
                  <a:extLst>
                    <a:ext uri="{FF2B5EF4-FFF2-40B4-BE49-F238E27FC236}">
                      <a16:creationId xmlns:a16="http://schemas.microsoft.com/office/drawing/2014/main" id="{B5F68216-3BD3-B342-A5F6-848A9C5BA39D}"/>
                    </a:ext>
                  </a:extLst>
                </p:cNvPr>
                <p:cNvSpPr/>
                <p:nvPr/>
              </p:nvSpPr>
              <p:spPr bwMode="auto">
                <a:xfrm>
                  <a:off x="6072" y="0"/>
                  <a:ext cx="2070436" cy="1175620"/>
                </a:xfrm>
                <a:custGeom>
                  <a:avLst/>
                  <a:gdLst>
                    <a:gd name="T0" fmla="*/ 13051 w 2070437"/>
                    <a:gd name="T1" fmla="*/ 1173182 h 1175256"/>
                    <a:gd name="T2" fmla="*/ 42486 w 2070437"/>
                    <a:gd name="T3" fmla="*/ 1015377 h 1175256"/>
                    <a:gd name="T4" fmla="*/ 757739 w 2070437"/>
                    <a:gd name="T5" fmla="*/ 305735 h 1175256"/>
                    <a:gd name="T6" fmla="*/ 1063474 w 2070437"/>
                    <a:gd name="T7" fmla="*/ 196343 h 1175256"/>
                    <a:gd name="T8" fmla="*/ 1482809 w 2070437"/>
                    <a:gd name="T9" fmla="*/ 194963 h 1175256"/>
                    <a:gd name="T10" fmla="*/ 1482809 w 2070437"/>
                    <a:gd name="T11" fmla="*/ 0 h 1175256"/>
                    <a:gd name="T12" fmla="*/ 2070437 w 2070437"/>
                    <a:gd name="T13" fmla="*/ 587628 h 1175256"/>
                    <a:gd name="T14" fmla="*/ 1482809 w 2070437"/>
                    <a:gd name="T15" fmla="*/ 1175256 h 1175256"/>
                    <a:gd name="T16" fmla="*/ 1482809 w 2070437"/>
                    <a:gd name="T17" fmla="*/ 980293 h 1175256"/>
                    <a:gd name="T18" fmla="*/ 575421 w 2070437"/>
                    <a:gd name="T19" fmla="*/ 980293 h 1175256"/>
                    <a:gd name="T20" fmla="*/ 13051 w 2070437"/>
                    <a:gd name="T21" fmla="*/ 1173182 h 117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0437" h="1175256">
                      <a:moveTo>
                        <a:pt x="13051" y="1173182"/>
                      </a:moveTo>
                      <a:cubicBezTo>
                        <a:pt x="-2844" y="1119414"/>
                        <a:pt x="-14547" y="1071950"/>
                        <a:pt x="42486" y="1015377"/>
                      </a:cubicBezTo>
                      <a:lnTo>
                        <a:pt x="757739" y="305735"/>
                      </a:lnTo>
                      <a:cubicBezTo>
                        <a:pt x="865261" y="182319"/>
                        <a:pt x="897049" y="187928"/>
                        <a:pt x="1063474" y="196343"/>
                      </a:cubicBezTo>
                      <a:lnTo>
                        <a:pt x="1482809" y="194963"/>
                      </a:lnTo>
                      <a:lnTo>
                        <a:pt x="1482809" y="0"/>
                      </a:lnTo>
                      <a:lnTo>
                        <a:pt x="2070437" y="587628"/>
                      </a:lnTo>
                      <a:lnTo>
                        <a:pt x="1482809" y="1175256"/>
                      </a:lnTo>
                      <a:lnTo>
                        <a:pt x="1482809" y="980293"/>
                      </a:lnTo>
                      <a:lnTo>
                        <a:pt x="575421" y="980293"/>
                      </a:lnTo>
                      <a:cubicBezTo>
                        <a:pt x="196758" y="984047"/>
                        <a:pt x="69150" y="967474"/>
                        <a:pt x="13051" y="1173182"/>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grpSp>
          <p:sp>
            <p:nvSpPr>
              <p:cNvPr id="94" name="Freeform 16">
                <a:extLst>
                  <a:ext uri="{FF2B5EF4-FFF2-40B4-BE49-F238E27FC236}">
                    <a16:creationId xmlns:a16="http://schemas.microsoft.com/office/drawing/2014/main" id="{838675BA-EB2C-274B-9099-C1439CCC385F}"/>
                  </a:ext>
                </a:extLst>
              </p:cNvPr>
              <p:cNvSpPr>
                <a:spLocks noEditPoints="1"/>
              </p:cNvSpPr>
              <p:nvPr/>
            </p:nvSpPr>
            <p:spPr bwMode="auto">
              <a:xfrm>
                <a:off x="256299" y="532166"/>
                <a:ext cx="372990" cy="308845"/>
              </a:xfrm>
              <a:custGeom>
                <a:avLst/>
                <a:gdLst>
                  <a:gd name="T0" fmla="*/ 2147483646 w 332"/>
                  <a:gd name="T1" fmla="*/ 2147483646 h 275"/>
                  <a:gd name="T2" fmla="*/ 2147483646 w 332"/>
                  <a:gd name="T3" fmla="*/ 2147483646 h 275"/>
                  <a:gd name="T4" fmla="*/ 2147483646 w 332"/>
                  <a:gd name="T5" fmla="*/ 2147483646 h 275"/>
                  <a:gd name="T6" fmla="*/ 2147483646 w 332"/>
                  <a:gd name="T7" fmla="*/ 2147483646 h 275"/>
                  <a:gd name="T8" fmla="*/ 2147483646 w 332"/>
                  <a:gd name="T9" fmla="*/ 2147483646 h 275"/>
                  <a:gd name="T10" fmla="*/ 2147483646 w 332"/>
                  <a:gd name="T11" fmla="*/ 2147483646 h 275"/>
                  <a:gd name="T12" fmla="*/ 2147483646 w 332"/>
                  <a:gd name="T13" fmla="*/ 2147483646 h 275"/>
                  <a:gd name="T14" fmla="*/ 2147483646 w 332"/>
                  <a:gd name="T15" fmla="*/ 2147483646 h 275"/>
                  <a:gd name="T16" fmla="*/ 2147483646 w 332"/>
                  <a:gd name="T17" fmla="*/ 2147483646 h 275"/>
                  <a:gd name="T18" fmla="*/ 2147483646 w 332"/>
                  <a:gd name="T19" fmla="*/ 2147483646 h 275"/>
                  <a:gd name="T20" fmla="*/ 0 w 332"/>
                  <a:gd name="T21" fmla="*/ 2147483646 h 275"/>
                  <a:gd name="T22" fmla="*/ 2147483646 w 332"/>
                  <a:gd name="T23" fmla="*/ 2147483646 h 275"/>
                  <a:gd name="T24" fmla="*/ 2147483646 w 332"/>
                  <a:gd name="T25" fmla="*/ 2147483646 h 275"/>
                  <a:gd name="T26" fmla="*/ 2147483646 w 332"/>
                  <a:gd name="T27" fmla="*/ 2147483646 h 275"/>
                  <a:gd name="T28" fmla="*/ 2147483646 w 332"/>
                  <a:gd name="T29" fmla="*/ 2147483646 h 275"/>
                  <a:gd name="T30" fmla="*/ 2147483646 w 332"/>
                  <a:gd name="T31" fmla="*/ 2147483646 h 275"/>
                  <a:gd name="T32" fmla="*/ 2147483646 w 332"/>
                  <a:gd name="T33" fmla="*/ 2147483646 h 275"/>
                  <a:gd name="T34" fmla="*/ 2147483646 w 332"/>
                  <a:gd name="T35" fmla="*/ 2147483646 h 275"/>
                  <a:gd name="T36" fmla="*/ 2147483646 w 332"/>
                  <a:gd name="T37" fmla="*/ 2147483646 h 275"/>
                  <a:gd name="T38" fmla="*/ 2147483646 w 332"/>
                  <a:gd name="T39" fmla="*/ 2147483646 h 275"/>
                  <a:gd name="T40" fmla="*/ 2147483646 w 332"/>
                  <a:gd name="T41" fmla="*/ 2147483646 h 275"/>
                  <a:gd name="T42" fmla="*/ 2147483646 w 332"/>
                  <a:gd name="T43" fmla="*/ 2147483646 h 275"/>
                  <a:gd name="T44" fmla="*/ 2147483646 w 332"/>
                  <a:gd name="T45" fmla="*/ 2147483646 h 275"/>
                  <a:gd name="T46" fmla="*/ 2147483646 w 332"/>
                  <a:gd name="T47" fmla="*/ 2147483646 h 275"/>
                  <a:gd name="T48" fmla="*/ 2147483646 w 332"/>
                  <a:gd name="T49" fmla="*/ 2147483646 h 275"/>
                  <a:gd name="T50" fmla="*/ 2147483646 w 332"/>
                  <a:gd name="T51" fmla="*/ 2147483646 h 275"/>
                  <a:gd name="T52" fmla="*/ 2147483646 w 332"/>
                  <a:gd name="T53" fmla="*/ 2147483646 h 275"/>
                  <a:gd name="T54" fmla="*/ 2147483646 w 332"/>
                  <a:gd name="T55" fmla="*/ 2147483646 h 275"/>
                  <a:gd name="T56" fmla="*/ 2147483646 w 332"/>
                  <a:gd name="T57" fmla="*/ 2147483646 h 275"/>
                  <a:gd name="T58" fmla="*/ 2147483646 w 332"/>
                  <a:gd name="T59" fmla="*/ 2147483646 h 275"/>
                  <a:gd name="T60" fmla="*/ 2147483646 w 332"/>
                  <a:gd name="T61" fmla="*/ 2147483646 h 275"/>
                  <a:gd name="T62" fmla="*/ 2147483646 w 332"/>
                  <a:gd name="T63" fmla="*/ 2147483646 h 275"/>
                  <a:gd name="T64" fmla="*/ 2147483646 w 332"/>
                  <a:gd name="T65" fmla="*/ 2147483646 h 275"/>
                  <a:gd name="T66" fmla="*/ 2147483646 w 332"/>
                  <a:gd name="T67" fmla="*/ 2147483646 h 275"/>
                  <a:gd name="T68" fmla="*/ 2147483646 w 332"/>
                  <a:gd name="T69" fmla="*/ 2147483646 h 275"/>
                  <a:gd name="T70" fmla="*/ 2147483646 w 332"/>
                  <a:gd name="T71" fmla="*/ 2147483646 h 275"/>
                  <a:gd name="T72" fmla="*/ 2147483646 w 332"/>
                  <a:gd name="T73" fmla="*/ 2147483646 h 275"/>
                  <a:gd name="T74" fmla="*/ 2147483646 w 332"/>
                  <a:gd name="T75" fmla="*/ 2147483646 h 275"/>
                  <a:gd name="T76" fmla="*/ 2147483646 w 332"/>
                  <a:gd name="T77" fmla="*/ 2147483646 h 275"/>
                  <a:gd name="T78" fmla="*/ 2147483646 w 332"/>
                  <a:gd name="T79" fmla="*/ 2147483646 h 275"/>
                  <a:gd name="T80" fmla="*/ 2147483646 w 332"/>
                  <a:gd name="T81" fmla="*/ 2147483646 h 275"/>
                  <a:gd name="T82" fmla="*/ 2147483646 w 332"/>
                  <a:gd name="T83" fmla="*/ 2147483646 h 275"/>
                  <a:gd name="T84" fmla="*/ 2147483646 w 332"/>
                  <a:gd name="T85" fmla="*/ 2147483646 h 275"/>
                  <a:gd name="T86" fmla="*/ 2147483646 w 332"/>
                  <a:gd name="T87" fmla="*/ 2147483646 h 275"/>
                  <a:gd name="T88" fmla="*/ 2147483646 w 332"/>
                  <a:gd name="T89" fmla="*/ 2147483646 h 275"/>
                  <a:gd name="T90" fmla="*/ 2147483646 w 332"/>
                  <a:gd name="T91" fmla="*/ 2147483646 h 275"/>
                  <a:gd name="T92" fmla="*/ 2147483646 w 332"/>
                  <a:gd name="T93" fmla="*/ 2147483646 h 275"/>
                  <a:gd name="T94" fmla="*/ 2147483646 w 332"/>
                  <a:gd name="T95" fmla="*/ 2147483646 h 275"/>
                  <a:gd name="T96" fmla="*/ 2147483646 w 332"/>
                  <a:gd name="T97" fmla="*/ 2147483646 h 275"/>
                  <a:gd name="T98" fmla="*/ 2147483646 w 332"/>
                  <a:gd name="T99" fmla="*/ 2147483646 h 275"/>
                  <a:gd name="T100" fmla="*/ 2147483646 w 332"/>
                  <a:gd name="T101" fmla="*/ 2147483646 h 275"/>
                  <a:gd name="T102" fmla="*/ 2147483646 w 332"/>
                  <a:gd name="T103" fmla="*/ 2147483646 h 275"/>
                  <a:gd name="T104" fmla="*/ 2147483646 w 332"/>
                  <a:gd name="T105" fmla="*/ 2147483646 h 275"/>
                  <a:gd name="T106" fmla="*/ 2147483646 w 332"/>
                  <a:gd name="T107" fmla="*/ 2147483646 h 275"/>
                  <a:gd name="T108" fmla="*/ 2147483646 w 332"/>
                  <a:gd name="T109" fmla="*/ 2147483646 h 275"/>
                  <a:gd name="T110" fmla="*/ 2147483646 w 332"/>
                  <a:gd name="T111" fmla="*/ 2147483646 h 275"/>
                  <a:gd name="T112" fmla="*/ 2147483646 w 332"/>
                  <a:gd name="T113" fmla="*/ 2147483646 h 2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32" h="275">
                    <a:moveTo>
                      <a:pt x="244" y="46"/>
                    </a:moveTo>
                    <a:cubicBezTo>
                      <a:pt x="243" y="38"/>
                      <a:pt x="243" y="32"/>
                      <a:pt x="245" y="23"/>
                    </a:cubicBezTo>
                    <a:cubicBezTo>
                      <a:pt x="255" y="37"/>
                      <a:pt x="270" y="27"/>
                      <a:pt x="281" y="24"/>
                    </a:cubicBezTo>
                    <a:cubicBezTo>
                      <a:pt x="283" y="31"/>
                      <a:pt x="283" y="37"/>
                      <a:pt x="283" y="47"/>
                    </a:cubicBezTo>
                    <a:cubicBezTo>
                      <a:pt x="291" y="39"/>
                      <a:pt x="291" y="19"/>
                      <a:pt x="286" y="12"/>
                    </a:cubicBezTo>
                    <a:cubicBezTo>
                      <a:pt x="278" y="1"/>
                      <a:pt x="249" y="0"/>
                      <a:pt x="241" y="10"/>
                    </a:cubicBezTo>
                    <a:cubicBezTo>
                      <a:pt x="237" y="14"/>
                      <a:pt x="233" y="41"/>
                      <a:pt x="244" y="46"/>
                    </a:cubicBezTo>
                    <a:close/>
                    <a:moveTo>
                      <a:pt x="113" y="203"/>
                    </a:moveTo>
                    <a:cubicBezTo>
                      <a:pt x="113" y="211"/>
                      <a:pt x="113" y="211"/>
                      <a:pt x="113" y="211"/>
                    </a:cubicBezTo>
                    <a:cubicBezTo>
                      <a:pt x="70" y="223"/>
                      <a:pt x="70" y="223"/>
                      <a:pt x="70" y="223"/>
                    </a:cubicBezTo>
                    <a:cubicBezTo>
                      <a:pt x="70" y="252"/>
                      <a:pt x="70" y="252"/>
                      <a:pt x="70" y="252"/>
                    </a:cubicBezTo>
                    <a:cubicBezTo>
                      <a:pt x="90" y="267"/>
                      <a:pt x="90" y="267"/>
                      <a:pt x="90" y="267"/>
                    </a:cubicBezTo>
                    <a:cubicBezTo>
                      <a:pt x="90" y="275"/>
                      <a:pt x="90" y="275"/>
                      <a:pt x="90" y="275"/>
                    </a:cubicBezTo>
                    <a:cubicBezTo>
                      <a:pt x="35" y="275"/>
                      <a:pt x="35" y="275"/>
                      <a:pt x="35" y="275"/>
                    </a:cubicBezTo>
                    <a:cubicBezTo>
                      <a:pt x="35" y="266"/>
                      <a:pt x="35" y="266"/>
                      <a:pt x="35" y="266"/>
                    </a:cubicBezTo>
                    <a:cubicBezTo>
                      <a:pt x="54" y="252"/>
                      <a:pt x="54" y="252"/>
                      <a:pt x="54" y="252"/>
                    </a:cubicBezTo>
                    <a:cubicBezTo>
                      <a:pt x="54" y="223"/>
                      <a:pt x="54" y="223"/>
                      <a:pt x="54" y="223"/>
                    </a:cubicBezTo>
                    <a:cubicBezTo>
                      <a:pt x="15" y="223"/>
                      <a:pt x="15" y="223"/>
                      <a:pt x="15" y="223"/>
                    </a:cubicBezTo>
                    <a:cubicBezTo>
                      <a:pt x="12" y="202"/>
                      <a:pt x="12" y="202"/>
                      <a:pt x="12" y="202"/>
                    </a:cubicBezTo>
                    <a:cubicBezTo>
                      <a:pt x="21" y="199"/>
                      <a:pt x="21" y="199"/>
                      <a:pt x="21" y="199"/>
                    </a:cubicBezTo>
                    <a:cubicBezTo>
                      <a:pt x="9" y="182"/>
                      <a:pt x="9" y="182"/>
                      <a:pt x="9" y="182"/>
                    </a:cubicBezTo>
                    <a:cubicBezTo>
                      <a:pt x="0" y="116"/>
                      <a:pt x="0" y="116"/>
                      <a:pt x="0" y="116"/>
                    </a:cubicBezTo>
                    <a:cubicBezTo>
                      <a:pt x="33" y="116"/>
                      <a:pt x="33" y="116"/>
                      <a:pt x="33" y="116"/>
                    </a:cubicBezTo>
                    <a:cubicBezTo>
                      <a:pt x="43" y="182"/>
                      <a:pt x="43" y="182"/>
                      <a:pt x="43" y="182"/>
                    </a:cubicBezTo>
                    <a:cubicBezTo>
                      <a:pt x="34" y="198"/>
                      <a:pt x="34" y="198"/>
                      <a:pt x="34" y="198"/>
                    </a:cubicBezTo>
                    <a:cubicBezTo>
                      <a:pt x="45" y="198"/>
                      <a:pt x="45" y="198"/>
                      <a:pt x="45" y="198"/>
                    </a:cubicBezTo>
                    <a:cubicBezTo>
                      <a:pt x="50" y="198"/>
                      <a:pt x="50" y="198"/>
                      <a:pt x="50" y="198"/>
                    </a:cubicBezTo>
                    <a:cubicBezTo>
                      <a:pt x="48" y="124"/>
                      <a:pt x="33" y="112"/>
                      <a:pt x="50" y="81"/>
                    </a:cubicBezTo>
                    <a:cubicBezTo>
                      <a:pt x="54" y="82"/>
                      <a:pt x="54" y="82"/>
                      <a:pt x="54" y="82"/>
                    </a:cubicBezTo>
                    <a:cubicBezTo>
                      <a:pt x="54" y="77"/>
                      <a:pt x="53" y="73"/>
                      <a:pt x="52" y="69"/>
                    </a:cubicBezTo>
                    <a:cubicBezTo>
                      <a:pt x="29" y="56"/>
                      <a:pt x="37" y="26"/>
                      <a:pt x="57" y="20"/>
                    </a:cubicBezTo>
                    <a:cubicBezTo>
                      <a:pt x="68" y="16"/>
                      <a:pt x="81" y="17"/>
                      <a:pt x="90" y="26"/>
                    </a:cubicBezTo>
                    <a:cubicBezTo>
                      <a:pt x="97" y="33"/>
                      <a:pt x="93" y="35"/>
                      <a:pt x="93" y="35"/>
                    </a:cubicBezTo>
                    <a:cubicBezTo>
                      <a:pt x="92" y="36"/>
                      <a:pt x="92" y="36"/>
                      <a:pt x="92" y="36"/>
                    </a:cubicBezTo>
                    <a:cubicBezTo>
                      <a:pt x="93" y="39"/>
                      <a:pt x="94" y="45"/>
                      <a:pt x="94" y="46"/>
                    </a:cubicBezTo>
                    <a:cubicBezTo>
                      <a:pt x="94" y="47"/>
                      <a:pt x="92" y="48"/>
                      <a:pt x="92" y="48"/>
                    </a:cubicBezTo>
                    <a:cubicBezTo>
                      <a:pt x="96" y="59"/>
                      <a:pt x="96" y="59"/>
                      <a:pt x="96" y="59"/>
                    </a:cubicBezTo>
                    <a:cubicBezTo>
                      <a:pt x="93" y="61"/>
                      <a:pt x="93" y="61"/>
                      <a:pt x="93" y="61"/>
                    </a:cubicBezTo>
                    <a:cubicBezTo>
                      <a:pt x="94" y="64"/>
                      <a:pt x="94" y="67"/>
                      <a:pt x="94" y="71"/>
                    </a:cubicBezTo>
                    <a:cubicBezTo>
                      <a:pt x="93" y="71"/>
                      <a:pt x="91" y="73"/>
                      <a:pt x="90" y="73"/>
                    </a:cubicBezTo>
                    <a:cubicBezTo>
                      <a:pt x="80" y="74"/>
                      <a:pt x="80" y="74"/>
                      <a:pt x="80" y="74"/>
                    </a:cubicBezTo>
                    <a:cubicBezTo>
                      <a:pt x="80" y="88"/>
                      <a:pt x="80" y="88"/>
                      <a:pt x="80" y="88"/>
                    </a:cubicBezTo>
                    <a:cubicBezTo>
                      <a:pt x="149" y="105"/>
                      <a:pt x="149" y="105"/>
                      <a:pt x="149" y="105"/>
                    </a:cubicBezTo>
                    <a:cubicBezTo>
                      <a:pt x="159" y="106"/>
                      <a:pt x="154" y="107"/>
                      <a:pt x="165" y="108"/>
                    </a:cubicBezTo>
                    <a:cubicBezTo>
                      <a:pt x="172" y="109"/>
                      <a:pt x="179" y="116"/>
                      <a:pt x="180" y="120"/>
                    </a:cubicBezTo>
                    <a:cubicBezTo>
                      <a:pt x="181" y="120"/>
                      <a:pt x="181" y="120"/>
                      <a:pt x="181" y="120"/>
                    </a:cubicBezTo>
                    <a:cubicBezTo>
                      <a:pt x="203" y="120"/>
                      <a:pt x="203" y="120"/>
                      <a:pt x="203" y="120"/>
                    </a:cubicBezTo>
                    <a:cubicBezTo>
                      <a:pt x="202" y="100"/>
                      <a:pt x="204" y="86"/>
                      <a:pt x="208" y="79"/>
                    </a:cubicBezTo>
                    <a:cubicBezTo>
                      <a:pt x="218" y="75"/>
                      <a:pt x="226" y="73"/>
                      <a:pt x="236" y="69"/>
                    </a:cubicBezTo>
                    <a:cubicBezTo>
                      <a:pt x="234" y="88"/>
                      <a:pt x="234" y="88"/>
                      <a:pt x="234" y="88"/>
                    </a:cubicBezTo>
                    <a:cubicBezTo>
                      <a:pt x="239" y="88"/>
                      <a:pt x="239" y="88"/>
                      <a:pt x="239" y="88"/>
                    </a:cubicBezTo>
                    <a:cubicBezTo>
                      <a:pt x="235" y="92"/>
                      <a:pt x="235" y="92"/>
                      <a:pt x="235" y="92"/>
                    </a:cubicBezTo>
                    <a:cubicBezTo>
                      <a:pt x="235" y="92"/>
                      <a:pt x="235" y="92"/>
                      <a:pt x="235" y="92"/>
                    </a:cubicBezTo>
                    <a:cubicBezTo>
                      <a:pt x="235" y="92"/>
                      <a:pt x="243" y="107"/>
                      <a:pt x="249" y="117"/>
                    </a:cubicBezTo>
                    <a:cubicBezTo>
                      <a:pt x="250" y="118"/>
                      <a:pt x="252" y="118"/>
                      <a:pt x="252" y="119"/>
                    </a:cubicBezTo>
                    <a:cubicBezTo>
                      <a:pt x="248" y="111"/>
                      <a:pt x="240" y="96"/>
                      <a:pt x="238" y="92"/>
                    </a:cubicBezTo>
                    <a:cubicBezTo>
                      <a:pt x="243" y="87"/>
                      <a:pt x="243" y="87"/>
                      <a:pt x="243" y="87"/>
                    </a:cubicBezTo>
                    <a:cubicBezTo>
                      <a:pt x="242" y="85"/>
                      <a:pt x="242" y="85"/>
                      <a:pt x="242" y="85"/>
                    </a:cubicBezTo>
                    <a:cubicBezTo>
                      <a:pt x="236" y="86"/>
                      <a:pt x="236" y="86"/>
                      <a:pt x="236" y="86"/>
                    </a:cubicBezTo>
                    <a:cubicBezTo>
                      <a:pt x="237" y="69"/>
                      <a:pt x="237" y="69"/>
                      <a:pt x="237" y="69"/>
                    </a:cubicBezTo>
                    <a:cubicBezTo>
                      <a:pt x="239" y="67"/>
                      <a:pt x="246" y="64"/>
                      <a:pt x="248" y="62"/>
                    </a:cubicBezTo>
                    <a:cubicBezTo>
                      <a:pt x="249" y="62"/>
                      <a:pt x="249" y="62"/>
                      <a:pt x="249" y="62"/>
                    </a:cubicBezTo>
                    <a:cubicBezTo>
                      <a:pt x="249" y="79"/>
                      <a:pt x="249" y="79"/>
                      <a:pt x="249" y="79"/>
                    </a:cubicBezTo>
                    <a:cubicBezTo>
                      <a:pt x="256" y="97"/>
                      <a:pt x="256" y="97"/>
                      <a:pt x="256" y="97"/>
                    </a:cubicBezTo>
                    <a:cubicBezTo>
                      <a:pt x="260" y="78"/>
                      <a:pt x="260" y="78"/>
                      <a:pt x="260" y="78"/>
                    </a:cubicBezTo>
                    <a:cubicBezTo>
                      <a:pt x="258" y="75"/>
                      <a:pt x="258" y="75"/>
                      <a:pt x="258" y="75"/>
                    </a:cubicBezTo>
                    <a:cubicBezTo>
                      <a:pt x="260" y="70"/>
                      <a:pt x="260" y="70"/>
                      <a:pt x="260" y="70"/>
                    </a:cubicBezTo>
                    <a:cubicBezTo>
                      <a:pt x="267" y="70"/>
                      <a:pt x="267" y="70"/>
                      <a:pt x="267" y="70"/>
                    </a:cubicBezTo>
                    <a:cubicBezTo>
                      <a:pt x="270" y="75"/>
                      <a:pt x="270" y="75"/>
                      <a:pt x="270" y="75"/>
                    </a:cubicBezTo>
                    <a:cubicBezTo>
                      <a:pt x="267" y="78"/>
                      <a:pt x="267" y="78"/>
                      <a:pt x="267" y="78"/>
                    </a:cubicBezTo>
                    <a:cubicBezTo>
                      <a:pt x="272" y="97"/>
                      <a:pt x="272" y="97"/>
                      <a:pt x="272" y="97"/>
                    </a:cubicBezTo>
                    <a:cubicBezTo>
                      <a:pt x="278" y="79"/>
                      <a:pt x="278" y="79"/>
                      <a:pt x="278" y="79"/>
                    </a:cubicBezTo>
                    <a:cubicBezTo>
                      <a:pt x="279" y="63"/>
                      <a:pt x="279" y="63"/>
                      <a:pt x="279" y="63"/>
                    </a:cubicBezTo>
                    <a:cubicBezTo>
                      <a:pt x="282" y="65"/>
                      <a:pt x="287" y="67"/>
                      <a:pt x="289" y="69"/>
                    </a:cubicBezTo>
                    <a:cubicBezTo>
                      <a:pt x="289" y="86"/>
                      <a:pt x="289" y="86"/>
                      <a:pt x="289" y="86"/>
                    </a:cubicBezTo>
                    <a:cubicBezTo>
                      <a:pt x="284" y="85"/>
                      <a:pt x="284" y="85"/>
                      <a:pt x="284" y="85"/>
                    </a:cubicBezTo>
                    <a:cubicBezTo>
                      <a:pt x="283" y="87"/>
                      <a:pt x="283" y="87"/>
                      <a:pt x="283" y="87"/>
                    </a:cubicBezTo>
                    <a:cubicBezTo>
                      <a:pt x="288" y="92"/>
                      <a:pt x="288" y="92"/>
                      <a:pt x="288" y="92"/>
                    </a:cubicBezTo>
                    <a:cubicBezTo>
                      <a:pt x="286" y="95"/>
                      <a:pt x="280" y="107"/>
                      <a:pt x="276" y="115"/>
                    </a:cubicBezTo>
                    <a:cubicBezTo>
                      <a:pt x="276" y="115"/>
                      <a:pt x="276" y="115"/>
                      <a:pt x="276" y="115"/>
                    </a:cubicBezTo>
                    <a:cubicBezTo>
                      <a:pt x="276" y="115"/>
                      <a:pt x="276" y="115"/>
                      <a:pt x="276" y="115"/>
                    </a:cubicBezTo>
                    <a:cubicBezTo>
                      <a:pt x="275" y="116"/>
                      <a:pt x="274" y="118"/>
                      <a:pt x="273" y="119"/>
                    </a:cubicBezTo>
                    <a:cubicBezTo>
                      <a:pt x="274" y="118"/>
                      <a:pt x="275" y="118"/>
                      <a:pt x="276" y="117"/>
                    </a:cubicBezTo>
                    <a:cubicBezTo>
                      <a:pt x="282" y="107"/>
                      <a:pt x="290" y="92"/>
                      <a:pt x="290" y="92"/>
                    </a:cubicBezTo>
                    <a:cubicBezTo>
                      <a:pt x="291" y="92"/>
                      <a:pt x="291" y="92"/>
                      <a:pt x="291" y="92"/>
                    </a:cubicBezTo>
                    <a:cubicBezTo>
                      <a:pt x="287" y="88"/>
                      <a:pt x="287" y="88"/>
                      <a:pt x="287" y="88"/>
                    </a:cubicBezTo>
                    <a:cubicBezTo>
                      <a:pt x="292" y="88"/>
                      <a:pt x="292" y="88"/>
                      <a:pt x="292" y="88"/>
                    </a:cubicBezTo>
                    <a:cubicBezTo>
                      <a:pt x="290" y="69"/>
                      <a:pt x="290" y="69"/>
                      <a:pt x="290" y="69"/>
                    </a:cubicBezTo>
                    <a:cubicBezTo>
                      <a:pt x="316" y="79"/>
                      <a:pt x="316" y="79"/>
                      <a:pt x="316" y="79"/>
                    </a:cubicBezTo>
                    <a:cubicBezTo>
                      <a:pt x="322" y="89"/>
                      <a:pt x="322" y="104"/>
                      <a:pt x="322" y="120"/>
                    </a:cubicBezTo>
                    <a:cubicBezTo>
                      <a:pt x="332" y="120"/>
                      <a:pt x="332" y="120"/>
                      <a:pt x="332" y="120"/>
                    </a:cubicBezTo>
                    <a:cubicBezTo>
                      <a:pt x="332" y="139"/>
                      <a:pt x="332" y="139"/>
                      <a:pt x="332" y="139"/>
                    </a:cubicBezTo>
                    <a:cubicBezTo>
                      <a:pt x="332" y="147"/>
                      <a:pt x="332" y="147"/>
                      <a:pt x="332" y="147"/>
                    </a:cubicBezTo>
                    <a:cubicBezTo>
                      <a:pt x="332" y="274"/>
                      <a:pt x="332" y="274"/>
                      <a:pt x="332" y="274"/>
                    </a:cubicBezTo>
                    <a:cubicBezTo>
                      <a:pt x="190" y="274"/>
                      <a:pt x="190" y="274"/>
                      <a:pt x="190" y="274"/>
                    </a:cubicBezTo>
                    <a:cubicBezTo>
                      <a:pt x="190" y="147"/>
                      <a:pt x="190" y="147"/>
                      <a:pt x="190" y="147"/>
                    </a:cubicBezTo>
                    <a:cubicBezTo>
                      <a:pt x="147" y="147"/>
                      <a:pt x="147" y="147"/>
                      <a:pt x="147" y="147"/>
                    </a:cubicBezTo>
                    <a:cubicBezTo>
                      <a:pt x="147" y="124"/>
                      <a:pt x="147" y="124"/>
                      <a:pt x="147" y="124"/>
                    </a:cubicBezTo>
                    <a:cubicBezTo>
                      <a:pt x="133" y="124"/>
                      <a:pt x="120" y="124"/>
                      <a:pt x="106" y="123"/>
                    </a:cubicBezTo>
                    <a:cubicBezTo>
                      <a:pt x="105" y="138"/>
                      <a:pt x="103" y="152"/>
                      <a:pt x="102" y="166"/>
                    </a:cubicBezTo>
                    <a:cubicBezTo>
                      <a:pt x="128" y="168"/>
                      <a:pt x="152" y="175"/>
                      <a:pt x="172" y="189"/>
                    </a:cubicBezTo>
                    <a:cubicBezTo>
                      <a:pt x="158" y="217"/>
                      <a:pt x="144" y="246"/>
                      <a:pt x="131" y="275"/>
                    </a:cubicBezTo>
                    <a:cubicBezTo>
                      <a:pt x="123" y="275"/>
                      <a:pt x="116" y="275"/>
                      <a:pt x="108" y="275"/>
                    </a:cubicBezTo>
                    <a:cubicBezTo>
                      <a:pt x="117" y="250"/>
                      <a:pt x="110" y="228"/>
                      <a:pt x="130" y="204"/>
                    </a:cubicBezTo>
                    <a:cubicBezTo>
                      <a:pt x="125" y="204"/>
                      <a:pt x="119" y="203"/>
                      <a:pt x="113" y="203"/>
                    </a:cubicBezTo>
                    <a:close/>
                    <a:moveTo>
                      <a:pt x="226" y="120"/>
                    </a:moveTo>
                    <a:cubicBezTo>
                      <a:pt x="231" y="120"/>
                      <a:pt x="231" y="120"/>
                      <a:pt x="231" y="120"/>
                    </a:cubicBezTo>
                    <a:cubicBezTo>
                      <a:pt x="227" y="107"/>
                      <a:pt x="227" y="107"/>
                      <a:pt x="227" y="107"/>
                    </a:cubicBezTo>
                    <a:cubicBezTo>
                      <a:pt x="226" y="107"/>
                      <a:pt x="226" y="107"/>
                      <a:pt x="226" y="107"/>
                    </a:cubicBezTo>
                    <a:cubicBezTo>
                      <a:pt x="226" y="120"/>
                      <a:pt x="226" y="120"/>
                      <a:pt x="226" y="120"/>
                    </a:cubicBezTo>
                    <a:close/>
                    <a:moveTo>
                      <a:pt x="296" y="120"/>
                    </a:moveTo>
                    <a:cubicBezTo>
                      <a:pt x="301" y="120"/>
                      <a:pt x="301" y="120"/>
                      <a:pt x="301" y="120"/>
                    </a:cubicBezTo>
                    <a:cubicBezTo>
                      <a:pt x="302" y="107"/>
                      <a:pt x="302" y="107"/>
                      <a:pt x="302" y="107"/>
                    </a:cubicBezTo>
                    <a:cubicBezTo>
                      <a:pt x="300" y="107"/>
                      <a:pt x="300" y="107"/>
                      <a:pt x="300" y="107"/>
                    </a:cubicBezTo>
                    <a:lnTo>
                      <a:pt x="296" y="120"/>
                    </a:lnTo>
                    <a:close/>
                  </a:path>
                </a:pathLst>
              </a:custGeom>
              <a:solidFill>
                <a:schemeClr val="bg1"/>
              </a:solidFill>
              <a:ln w="9525">
                <a:noFill/>
                <a:round/>
              </a:ln>
            </p:spPr>
            <p:txBody>
              <a:bodyPr/>
              <a:lstStyle/>
              <a:p>
                <a:endParaRPr lang="zh-CN" altLang="en-US" sz="3200">
                  <a:solidFill>
                    <a:schemeClr val="bg2">
                      <a:lumMod val="10000"/>
                    </a:schemeClr>
                  </a:solidFill>
                </a:endParaRPr>
              </a:p>
            </p:txBody>
          </p:sp>
        </p:grpSp>
        <p:grpSp>
          <p:nvGrpSpPr>
            <p:cNvPr id="80" name="组合 15">
              <a:extLst>
                <a:ext uri="{FF2B5EF4-FFF2-40B4-BE49-F238E27FC236}">
                  <a16:creationId xmlns:a16="http://schemas.microsoft.com/office/drawing/2014/main" id="{7475B1D8-982F-5942-8311-934103516E9A}"/>
                </a:ext>
              </a:extLst>
            </p:cNvPr>
            <p:cNvGrpSpPr/>
            <p:nvPr/>
          </p:nvGrpSpPr>
          <p:grpSpPr bwMode="auto">
            <a:xfrm>
              <a:off x="3062754" y="2402684"/>
              <a:ext cx="1147408" cy="1624012"/>
              <a:chOff x="0" y="0"/>
              <a:chExt cx="1147515" cy="1624019"/>
            </a:xfrm>
          </p:grpSpPr>
          <p:grpSp>
            <p:nvGrpSpPr>
              <p:cNvPr id="89" name="组合 22">
                <a:extLst>
                  <a:ext uri="{FF2B5EF4-FFF2-40B4-BE49-F238E27FC236}">
                    <a16:creationId xmlns:a16="http://schemas.microsoft.com/office/drawing/2014/main" id="{8BD64EFA-D3F0-2141-90CF-10F1F4160EDE}"/>
                  </a:ext>
                </a:extLst>
              </p:cNvPr>
              <p:cNvGrpSpPr/>
              <p:nvPr/>
            </p:nvGrpSpPr>
            <p:grpSpPr bwMode="auto">
              <a:xfrm rot="-5400000">
                <a:off x="-238252" y="238252"/>
                <a:ext cx="1624019" cy="1147515"/>
                <a:chOff x="0" y="0"/>
                <a:chExt cx="2070437" cy="1462949"/>
              </a:xfrm>
            </p:grpSpPr>
            <p:sp>
              <p:nvSpPr>
                <p:cNvPr id="91" name="等腰三角形 6">
                  <a:extLst>
                    <a:ext uri="{FF2B5EF4-FFF2-40B4-BE49-F238E27FC236}">
                      <a16:creationId xmlns:a16="http://schemas.microsoft.com/office/drawing/2014/main" id="{03E2138E-FE87-C045-9364-5CB85FA69E07}"/>
                    </a:ext>
                  </a:extLst>
                </p:cNvPr>
                <p:cNvSpPr/>
                <p:nvPr/>
              </p:nvSpPr>
              <p:spPr bwMode="auto">
                <a:xfrm>
                  <a:off x="10119" y="900432"/>
                  <a:ext cx="597048" cy="562517"/>
                </a:xfrm>
                <a:custGeom>
                  <a:avLst/>
                  <a:gdLst>
                    <a:gd name="T0" fmla="*/ 25306 w 595852"/>
                    <a:gd name="T1" fmla="*/ 449309 h 562574"/>
                    <a:gd name="T2" fmla="*/ 595852 w 595852"/>
                    <a:gd name="T3" fmla="*/ 0 h 562574"/>
                    <a:gd name="T4" fmla="*/ 145089 w 595852"/>
                    <a:gd name="T5" fmla="*/ 516627 h 562574"/>
                    <a:gd name="T6" fmla="*/ 25306 w 595852"/>
                    <a:gd name="T7" fmla="*/ 449309 h 562574"/>
                  </a:gdLst>
                  <a:ahLst/>
                  <a:cxnLst>
                    <a:cxn ang="0">
                      <a:pos x="T0" y="T1"/>
                    </a:cxn>
                    <a:cxn ang="0">
                      <a:pos x="T2" y="T3"/>
                    </a:cxn>
                    <a:cxn ang="0">
                      <a:pos x="T4" y="T5"/>
                    </a:cxn>
                    <a:cxn ang="0">
                      <a:pos x="T6" y="T7"/>
                    </a:cxn>
                  </a:cxnLst>
                  <a:rect l="0" t="0" r="r" b="b"/>
                  <a:pathLst>
                    <a:path w="595852" h="562574">
                      <a:moveTo>
                        <a:pt x="25306" y="449309"/>
                      </a:moveTo>
                      <a:cubicBezTo>
                        <a:pt x="-54198" y="152174"/>
                        <a:pt x="32189" y="76940"/>
                        <a:pt x="595852" y="0"/>
                      </a:cubicBezTo>
                      <a:lnTo>
                        <a:pt x="145089" y="516627"/>
                      </a:lnTo>
                      <a:cubicBezTo>
                        <a:pt x="54671" y="611059"/>
                        <a:pt x="45599" y="545610"/>
                        <a:pt x="25306" y="449309"/>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sp>
              <p:nvSpPr>
                <p:cNvPr id="92" name="右箭头 5">
                  <a:extLst>
                    <a:ext uri="{FF2B5EF4-FFF2-40B4-BE49-F238E27FC236}">
                      <a16:creationId xmlns:a16="http://schemas.microsoft.com/office/drawing/2014/main" id="{13177014-233C-9047-A2EB-9CF1B354E2CC}"/>
                    </a:ext>
                  </a:extLst>
                </p:cNvPr>
                <p:cNvSpPr/>
                <p:nvPr/>
              </p:nvSpPr>
              <p:spPr bwMode="auto">
                <a:xfrm>
                  <a:off x="1" y="1"/>
                  <a:ext cx="2070437" cy="1175620"/>
                </a:xfrm>
                <a:custGeom>
                  <a:avLst/>
                  <a:gdLst>
                    <a:gd name="T0" fmla="*/ 13051 w 2070437"/>
                    <a:gd name="T1" fmla="*/ 1173182 h 1175256"/>
                    <a:gd name="T2" fmla="*/ 42486 w 2070437"/>
                    <a:gd name="T3" fmla="*/ 1015377 h 1175256"/>
                    <a:gd name="T4" fmla="*/ 757739 w 2070437"/>
                    <a:gd name="T5" fmla="*/ 305735 h 1175256"/>
                    <a:gd name="T6" fmla="*/ 1063474 w 2070437"/>
                    <a:gd name="T7" fmla="*/ 196343 h 1175256"/>
                    <a:gd name="T8" fmla="*/ 1482809 w 2070437"/>
                    <a:gd name="T9" fmla="*/ 194963 h 1175256"/>
                    <a:gd name="T10" fmla="*/ 1482809 w 2070437"/>
                    <a:gd name="T11" fmla="*/ 0 h 1175256"/>
                    <a:gd name="T12" fmla="*/ 2070437 w 2070437"/>
                    <a:gd name="T13" fmla="*/ 587628 h 1175256"/>
                    <a:gd name="T14" fmla="*/ 1482809 w 2070437"/>
                    <a:gd name="T15" fmla="*/ 1175256 h 1175256"/>
                    <a:gd name="T16" fmla="*/ 1482809 w 2070437"/>
                    <a:gd name="T17" fmla="*/ 980293 h 1175256"/>
                    <a:gd name="T18" fmla="*/ 575421 w 2070437"/>
                    <a:gd name="T19" fmla="*/ 980293 h 1175256"/>
                    <a:gd name="T20" fmla="*/ 13051 w 2070437"/>
                    <a:gd name="T21" fmla="*/ 1173182 h 117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0437" h="1175256">
                      <a:moveTo>
                        <a:pt x="13051" y="1173182"/>
                      </a:moveTo>
                      <a:cubicBezTo>
                        <a:pt x="-2844" y="1119414"/>
                        <a:pt x="-14547" y="1071950"/>
                        <a:pt x="42486" y="1015377"/>
                      </a:cubicBezTo>
                      <a:lnTo>
                        <a:pt x="757739" y="305735"/>
                      </a:lnTo>
                      <a:cubicBezTo>
                        <a:pt x="865261" y="182319"/>
                        <a:pt x="897049" y="187928"/>
                        <a:pt x="1063474" y="196343"/>
                      </a:cubicBezTo>
                      <a:lnTo>
                        <a:pt x="1482809" y="194963"/>
                      </a:lnTo>
                      <a:lnTo>
                        <a:pt x="1482809" y="0"/>
                      </a:lnTo>
                      <a:lnTo>
                        <a:pt x="2070437" y="587628"/>
                      </a:lnTo>
                      <a:lnTo>
                        <a:pt x="1482809" y="1175256"/>
                      </a:lnTo>
                      <a:lnTo>
                        <a:pt x="1482809" y="980293"/>
                      </a:lnTo>
                      <a:lnTo>
                        <a:pt x="575421" y="980293"/>
                      </a:lnTo>
                      <a:cubicBezTo>
                        <a:pt x="196758" y="984047"/>
                        <a:pt x="69150" y="967474"/>
                        <a:pt x="13051" y="1173182"/>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eaLnBrk="1" hangingPunct="1">
                    <a:buFont typeface="Arial" panose="020B0604020202020204" pitchFamily="34" charset="0"/>
                    <a:buNone/>
                    <a:defRPr/>
                  </a:pPr>
                  <a:endParaRPr lang="zh-CN" altLang="en-US" sz="3200">
                    <a:solidFill>
                      <a:schemeClr val="bg2">
                        <a:lumMod val="10000"/>
                      </a:schemeClr>
                    </a:solidFill>
                  </a:endParaRPr>
                </a:p>
              </p:txBody>
            </p:sp>
          </p:grpSp>
          <p:sp>
            <p:nvSpPr>
              <p:cNvPr id="90" name="Freeform 21">
                <a:extLst>
                  <a:ext uri="{FF2B5EF4-FFF2-40B4-BE49-F238E27FC236}">
                    <a16:creationId xmlns:a16="http://schemas.microsoft.com/office/drawing/2014/main" id="{85049736-2A8E-F74D-9C3D-4031DADB9FA8}"/>
                  </a:ext>
                </a:extLst>
              </p:cNvPr>
              <p:cNvSpPr>
                <a:spLocks noEditPoints="1"/>
              </p:cNvSpPr>
              <p:nvPr/>
            </p:nvSpPr>
            <p:spPr bwMode="auto">
              <a:xfrm>
                <a:off x="296372" y="279498"/>
                <a:ext cx="391200" cy="256623"/>
              </a:xfrm>
              <a:custGeom>
                <a:avLst/>
                <a:gdLst>
                  <a:gd name="T0" fmla="*/ 2147483646 w 357"/>
                  <a:gd name="T1" fmla="*/ 2147483646 h 234"/>
                  <a:gd name="T2" fmla="*/ 2147483646 w 357"/>
                  <a:gd name="T3" fmla="*/ 2147483646 h 234"/>
                  <a:gd name="T4" fmla="*/ 2147483646 w 357"/>
                  <a:gd name="T5" fmla="*/ 2147483646 h 234"/>
                  <a:gd name="T6" fmla="*/ 0 w 357"/>
                  <a:gd name="T7" fmla="*/ 2147483646 h 234"/>
                  <a:gd name="T8" fmla="*/ 2147483646 w 357"/>
                  <a:gd name="T9" fmla="*/ 2147483646 h 234"/>
                  <a:gd name="T10" fmla="*/ 2147483646 w 357"/>
                  <a:gd name="T11" fmla="*/ 2147483646 h 234"/>
                  <a:gd name="T12" fmla="*/ 2147483646 w 357"/>
                  <a:gd name="T13" fmla="*/ 2147483646 h 234"/>
                  <a:gd name="T14" fmla="*/ 2147483646 w 357"/>
                  <a:gd name="T15" fmla="*/ 2147483646 h 234"/>
                  <a:gd name="T16" fmla="*/ 2147483646 w 357"/>
                  <a:gd name="T17" fmla="*/ 2147483646 h 234"/>
                  <a:gd name="T18" fmla="*/ 2147483646 w 357"/>
                  <a:gd name="T19" fmla="*/ 2147483646 h 234"/>
                  <a:gd name="T20" fmla="*/ 2147483646 w 357"/>
                  <a:gd name="T21" fmla="*/ 2147483646 h 234"/>
                  <a:gd name="T22" fmla="*/ 2147483646 w 357"/>
                  <a:gd name="T23" fmla="*/ 0 h 234"/>
                  <a:gd name="T24" fmla="*/ 2147483646 w 357"/>
                  <a:gd name="T25" fmla="*/ 2147483646 h 234"/>
                  <a:gd name="T26" fmla="*/ 2147483646 w 357"/>
                  <a:gd name="T27" fmla="*/ 2147483646 h 234"/>
                  <a:gd name="T28" fmla="*/ 2147483646 w 357"/>
                  <a:gd name="T29" fmla="*/ 2147483646 h 234"/>
                  <a:gd name="T30" fmla="*/ 2147483646 w 357"/>
                  <a:gd name="T31" fmla="*/ 2147483646 h 234"/>
                  <a:gd name="T32" fmla="*/ 2147483646 w 357"/>
                  <a:gd name="T33" fmla="*/ 2147483646 h 234"/>
                  <a:gd name="T34" fmla="*/ 2147483646 w 357"/>
                  <a:gd name="T35" fmla="*/ 2147483646 h 234"/>
                  <a:gd name="T36" fmla="*/ 2147483646 w 357"/>
                  <a:gd name="T37" fmla="*/ 2147483646 h 234"/>
                  <a:gd name="T38" fmla="*/ 2147483646 w 357"/>
                  <a:gd name="T39" fmla="*/ 2147483646 h 234"/>
                  <a:gd name="T40" fmla="*/ 2147483646 w 357"/>
                  <a:gd name="T41" fmla="*/ 2147483646 h 234"/>
                  <a:gd name="T42" fmla="*/ 2147483646 w 357"/>
                  <a:gd name="T43" fmla="*/ 2147483646 h 234"/>
                  <a:gd name="T44" fmla="*/ 2147483646 w 357"/>
                  <a:gd name="T45" fmla="*/ 2147483646 h 234"/>
                  <a:gd name="T46" fmla="*/ 2147483646 w 357"/>
                  <a:gd name="T47" fmla="*/ 2147483646 h 234"/>
                  <a:gd name="T48" fmla="*/ 2147483646 w 357"/>
                  <a:gd name="T49" fmla="*/ 2147483646 h 234"/>
                  <a:gd name="T50" fmla="*/ 2147483646 w 357"/>
                  <a:gd name="T51" fmla="*/ 2147483646 h 234"/>
                  <a:gd name="T52" fmla="*/ 2147483646 w 357"/>
                  <a:gd name="T53" fmla="*/ 2147483646 h 234"/>
                  <a:gd name="T54" fmla="*/ 2147483646 w 357"/>
                  <a:gd name="T55" fmla="*/ 2147483646 h 234"/>
                  <a:gd name="T56" fmla="*/ 2147483646 w 357"/>
                  <a:gd name="T57" fmla="*/ 0 h 234"/>
                  <a:gd name="T58" fmla="*/ 2147483646 w 357"/>
                  <a:gd name="T59" fmla="*/ 2147483646 h 234"/>
                  <a:gd name="T60" fmla="*/ 2147483646 w 357"/>
                  <a:gd name="T61" fmla="*/ 2147483646 h 234"/>
                  <a:gd name="T62" fmla="*/ 2147483646 w 357"/>
                  <a:gd name="T63" fmla="*/ 2147483646 h 234"/>
                  <a:gd name="T64" fmla="*/ 2147483646 w 357"/>
                  <a:gd name="T65" fmla="*/ 2147483646 h 234"/>
                  <a:gd name="T66" fmla="*/ 2147483646 w 357"/>
                  <a:gd name="T67" fmla="*/ 2147483646 h 2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7" h="234">
                    <a:moveTo>
                      <a:pt x="259" y="196"/>
                    </a:moveTo>
                    <a:cubicBezTo>
                      <a:pt x="228" y="170"/>
                      <a:pt x="228" y="170"/>
                      <a:pt x="228" y="170"/>
                    </a:cubicBezTo>
                    <a:cubicBezTo>
                      <a:pt x="239" y="158"/>
                      <a:pt x="239" y="158"/>
                      <a:pt x="239" y="158"/>
                    </a:cubicBezTo>
                    <a:cubicBezTo>
                      <a:pt x="273" y="180"/>
                      <a:pt x="273" y="180"/>
                      <a:pt x="273" y="180"/>
                    </a:cubicBezTo>
                    <a:cubicBezTo>
                      <a:pt x="269" y="185"/>
                      <a:pt x="264" y="191"/>
                      <a:pt x="259" y="196"/>
                    </a:cubicBezTo>
                    <a:close/>
                    <a:moveTo>
                      <a:pt x="80" y="18"/>
                    </a:moveTo>
                    <a:cubicBezTo>
                      <a:pt x="34" y="5"/>
                      <a:pt x="34" y="5"/>
                      <a:pt x="34" y="5"/>
                    </a:cubicBezTo>
                    <a:cubicBezTo>
                      <a:pt x="0" y="124"/>
                      <a:pt x="0" y="124"/>
                      <a:pt x="0" y="124"/>
                    </a:cubicBezTo>
                    <a:cubicBezTo>
                      <a:pt x="47" y="137"/>
                      <a:pt x="47" y="137"/>
                      <a:pt x="47" y="137"/>
                    </a:cubicBezTo>
                    <a:cubicBezTo>
                      <a:pt x="52" y="118"/>
                      <a:pt x="52" y="118"/>
                      <a:pt x="52" y="118"/>
                    </a:cubicBezTo>
                    <a:cubicBezTo>
                      <a:pt x="78" y="139"/>
                      <a:pt x="78" y="139"/>
                      <a:pt x="78" y="139"/>
                    </a:cubicBezTo>
                    <a:cubicBezTo>
                      <a:pt x="141" y="86"/>
                      <a:pt x="141" y="86"/>
                      <a:pt x="141" y="86"/>
                    </a:cubicBezTo>
                    <a:cubicBezTo>
                      <a:pt x="167" y="77"/>
                      <a:pt x="167" y="77"/>
                      <a:pt x="167" y="77"/>
                    </a:cubicBezTo>
                    <a:cubicBezTo>
                      <a:pt x="208" y="101"/>
                      <a:pt x="208" y="101"/>
                      <a:pt x="208" y="101"/>
                    </a:cubicBezTo>
                    <a:cubicBezTo>
                      <a:pt x="221" y="90"/>
                      <a:pt x="221" y="90"/>
                      <a:pt x="221" y="90"/>
                    </a:cubicBezTo>
                    <a:cubicBezTo>
                      <a:pt x="195" y="44"/>
                      <a:pt x="195" y="44"/>
                      <a:pt x="195" y="44"/>
                    </a:cubicBezTo>
                    <a:cubicBezTo>
                      <a:pt x="135" y="41"/>
                      <a:pt x="135" y="41"/>
                      <a:pt x="135" y="41"/>
                    </a:cubicBezTo>
                    <a:cubicBezTo>
                      <a:pt x="90" y="48"/>
                      <a:pt x="90" y="48"/>
                      <a:pt x="90" y="48"/>
                    </a:cubicBezTo>
                    <a:cubicBezTo>
                      <a:pt x="85" y="46"/>
                      <a:pt x="85" y="46"/>
                      <a:pt x="85" y="46"/>
                    </a:cubicBezTo>
                    <a:cubicBezTo>
                      <a:pt x="69" y="76"/>
                      <a:pt x="69" y="76"/>
                      <a:pt x="69" y="76"/>
                    </a:cubicBezTo>
                    <a:cubicBezTo>
                      <a:pt x="64" y="74"/>
                      <a:pt x="64" y="74"/>
                      <a:pt x="64" y="74"/>
                    </a:cubicBezTo>
                    <a:cubicBezTo>
                      <a:pt x="75" y="38"/>
                      <a:pt x="75" y="38"/>
                      <a:pt x="75" y="38"/>
                    </a:cubicBezTo>
                    <a:cubicBezTo>
                      <a:pt x="80" y="18"/>
                      <a:pt x="80" y="18"/>
                      <a:pt x="80" y="18"/>
                    </a:cubicBezTo>
                    <a:close/>
                    <a:moveTo>
                      <a:pt x="280" y="0"/>
                    </a:moveTo>
                    <a:cubicBezTo>
                      <a:pt x="243" y="30"/>
                      <a:pt x="243" y="30"/>
                      <a:pt x="243" y="30"/>
                    </a:cubicBezTo>
                    <a:cubicBezTo>
                      <a:pt x="249" y="38"/>
                      <a:pt x="249" y="38"/>
                      <a:pt x="249" y="38"/>
                    </a:cubicBezTo>
                    <a:cubicBezTo>
                      <a:pt x="249" y="38"/>
                      <a:pt x="249" y="38"/>
                      <a:pt x="249" y="38"/>
                    </a:cubicBezTo>
                    <a:cubicBezTo>
                      <a:pt x="279" y="75"/>
                      <a:pt x="279" y="75"/>
                      <a:pt x="279" y="75"/>
                    </a:cubicBezTo>
                    <a:cubicBezTo>
                      <a:pt x="274" y="79"/>
                      <a:pt x="274" y="79"/>
                      <a:pt x="274" y="79"/>
                    </a:cubicBezTo>
                    <a:cubicBezTo>
                      <a:pt x="233" y="42"/>
                      <a:pt x="233" y="42"/>
                      <a:pt x="233" y="42"/>
                    </a:cubicBezTo>
                    <a:cubicBezTo>
                      <a:pt x="226" y="44"/>
                      <a:pt x="219" y="48"/>
                      <a:pt x="210" y="52"/>
                    </a:cubicBezTo>
                    <a:cubicBezTo>
                      <a:pt x="234" y="89"/>
                      <a:pt x="234" y="89"/>
                      <a:pt x="234" y="89"/>
                    </a:cubicBezTo>
                    <a:cubicBezTo>
                      <a:pt x="210" y="109"/>
                      <a:pt x="210" y="109"/>
                      <a:pt x="210" y="109"/>
                    </a:cubicBezTo>
                    <a:cubicBezTo>
                      <a:pt x="167" y="85"/>
                      <a:pt x="167" y="85"/>
                      <a:pt x="167" y="85"/>
                    </a:cubicBezTo>
                    <a:cubicBezTo>
                      <a:pt x="151" y="90"/>
                      <a:pt x="151" y="90"/>
                      <a:pt x="151" y="90"/>
                    </a:cubicBezTo>
                    <a:cubicBezTo>
                      <a:pt x="121" y="112"/>
                      <a:pt x="92" y="137"/>
                      <a:pt x="69" y="160"/>
                    </a:cubicBezTo>
                    <a:cubicBezTo>
                      <a:pt x="71" y="170"/>
                      <a:pt x="78" y="177"/>
                      <a:pt x="90" y="181"/>
                    </a:cubicBezTo>
                    <a:cubicBezTo>
                      <a:pt x="103" y="169"/>
                      <a:pt x="127" y="150"/>
                      <a:pt x="141" y="139"/>
                    </a:cubicBezTo>
                    <a:cubicBezTo>
                      <a:pt x="143" y="145"/>
                      <a:pt x="143" y="145"/>
                      <a:pt x="143" y="145"/>
                    </a:cubicBezTo>
                    <a:cubicBezTo>
                      <a:pt x="129" y="158"/>
                      <a:pt x="108" y="175"/>
                      <a:pt x="96" y="192"/>
                    </a:cubicBezTo>
                    <a:cubicBezTo>
                      <a:pt x="118" y="210"/>
                      <a:pt x="118" y="210"/>
                      <a:pt x="118" y="210"/>
                    </a:cubicBezTo>
                    <a:cubicBezTo>
                      <a:pt x="128" y="207"/>
                      <a:pt x="143" y="192"/>
                      <a:pt x="158" y="178"/>
                    </a:cubicBezTo>
                    <a:cubicBezTo>
                      <a:pt x="161" y="181"/>
                      <a:pt x="161" y="181"/>
                      <a:pt x="161" y="181"/>
                    </a:cubicBezTo>
                    <a:cubicBezTo>
                      <a:pt x="157" y="187"/>
                      <a:pt x="140" y="206"/>
                      <a:pt x="139" y="214"/>
                    </a:cubicBezTo>
                    <a:cubicBezTo>
                      <a:pt x="145" y="217"/>
                      <a:pt x="152" y="221"/>
                      <a:pt x="158" y="225"/>
                    </a:cubicBezTo>
                    <a:cubicBezTo>
                      <a:pt x="167" y="219"/>
                      <a:pt x="186" y="201"/>
                      <a:pt x="193" y="193"/>
                    </a:cubicBezTo>
                    <a:cubicBezTo>
                      <a:pt x="196" y="195"/>
                      <a:pt x="196" y="195"/>
                      <a:pt x="196" y="195"/>
                    </a:cubicBezTo>
                    <a:cubicBezTo>
                      <a:pt x="194" y="199"/>
                      <a:pt x="186" y="211"/>
                      <a:pt x="185" y="222"/>
                    </a:cubicBezTo>
                    <a:cubicBezTo>
                      <a:pt x="191" y="226"/>
                      <a:pt x="198" y="230"/>
                      <a:pt x="204" y="234"/>
                    </a:cubicBezTo>
                    <a:cubicBezTo>
                      <a:pt x="211" y="229"/>
                      <a:pt x="218" y="223"/>
                      <a:pt x="223" y="217"/>
                    </a:cubicBezTo>
                    <a:cubicBezTo>
                      <a:pt x="227" y="213"/>
                      <a:pt x="227" y="213"/>
                      <a:pt x="227" y="213"/>
                    </a:cubicBezTo>
                    <a:cubicBezTo>
                      <a:pt x="212" y="188"/>
                      <a:pt x="212" y="188"/>
                      <a:pt x="212" y="188"/>
                    </a:cubicBezTo>
                    <a:cubicBezTo>
                      <a:pt x="217" y="169"/>
                      <a:pt x="240" y="147"/>
                      <a:pt x="258" y="139"/>
                    </a:cubicBezTo>
                    <a:cubicBezTo>
                      <a:pt x="285" y="144"/>
                      <a:pt x="285" y="144"/>
                      <a:pt x="285" y="144"/>
                    </a:cubicBezTo>
                    <a:cubicBezTo>
                      <a:pt x="310" y="114"/>
                      <a:pt x="310" y="114"/>
                      <a:pt x="310" y="114"/>
                    </a:cubicBezTo>
                    <a:cubicBezTo>
                      <a:pt x="320" y="126"/>
                      <a:pt x="320" y="126"/>
                      <a:pt x="320" y="126"/>
                    </a:cubicBezTo>
                    <a:cubicBezTo>
                      <a:pt x="357" y="96"/>
                      <a:pt x="357" y="96"/>
                      <a:pt x="357" y="96"/>
                    </a:cubicBezTo>
                    <a:cubicBezTo>
                      <a:pt x="280" y="0"/>
                      <a:pt x="280" y="0"/>
                      <a:pt x="280" y="0"/>
                    </a:cubicBezTo>
                    <a:close/>
                    <a:moveTo>
                      <a:pt x="291" y="151"/>
                    </a:moveTo>
                    <a:cubicBezTo>
                      <a:pt x="260" y="146"/>
                      <a:pt x="260" y="146"/>
                      <a:pt x="260" y="146"/>
                    </a:cubicBezTo>
                    <a:cubicBezTo>
                      <a:pt x="253" y="155"/>
                      <a:pt x="253" y="155"/>
                      <a:pt x="253" y="155"/>
                    </a:cubicBezTo>
                    <a:cubicBezTo>
                      <a:pt x="279" y="172"/>
                      <a:pt x="279" y="172"/>
                      <a:pt x="279" y="172"/>
                    </a:cubicBezTo>
                    <a:cubicBezTo>
                      <a:pt x="283" y="165"/>
                      <a:pt x="287" y="158"/>
                      <a:pt x="291" y="151"/>
                    </a:cubicBezTo>
                    <a:close/>
                    <a:moveTo>
                      <a:pt x="236" y="218"/>
                    </a:moveTo>
                    <a:cubicBezTo>
                      <a:pt x="242" y="213"/>
                      <a:pt x="248" y="207"/>
                      <a:pt x="254" y="201"/>
                    </a:cubicBezTo>
                    <a:cubicBezTo>
                      <a:pt x="229" y="183"/>
                      <a:pt x="229" y="183"/>
                      <a:pt x="229" y="183"/>
                    </a:cubicBezTo>
                    <a:cubicBezTo>
                      <a:pt x="220" y="190"/>
                      <a:pt x="220" y="190"/>
                      <a:pt x="220" y="190"/>
                    </a:cubicBezTo>
                    <a:lnTo>
                      <a:pt x="236" y="218"/>
                    </a:lnTo>
                    <a:close/>
                  </a:path>
                </a:pathLst>
              </a:custGeom>
              <a:solidFill>
                <a:schemeClr val="bg1"/>
              </a:solidFill>
              <a:ln w="9525">
                <a:noFill/>
                <a:round/>
              </a:ln>
            </p:spPr>
            <p:txBody>
              <a:bodyPr/>
              <a:lstStyle/>
              <a:p>
                <a:endParaRPr lang="zh-CN" altLang="en-US" sz="3200">
                  <a:solidFill>
                    <a:schemeClr val="bg2">
                      <a:lumMod val="10000"/>
                    </a:schemeClr>
                  </a:solidFill>
                </a:endParaRPr>
              </a:p>
            </p:txBody>
          </p:sp>
        </p:grpSp>
        <p:sp>
          <p:nvSpPr>
            <p:cNvPr id="81" name="TextBox 37">
              <a:extLst>
                <a:ext uri="{FF2B5EF4-FFF2-40B4-BE49-F238E27FC236}">
                  <a16:creationId xmlns:a16="http://schemas.microsoft.com/office/drawing/2014/main" id="{C7F5ACD5-CDC5-BA43-9AA6-4D636A18C31E}"/>
                </a:ext>
              </a:extLst>
            </p:cNvPr>
            <p:cNvSpPr txBox="1">
              <a:spLocks noChangeArrowheads="1"/>
            </p:cNvSpPr>
            <p:nvPr/>
          </p:nvSpPr>
          <p:spPr bwMode="auto">
            <a:xfrm>
              <a:off x="6220156" y="1795348"/>
              <a:ext cx="1818959" cy="513523"/>
            </a:xfrm>
            <a:prstGeom prst="rect">
              <a:avLst/>
            </a:prstGeom>
            <a:noFill/>
            <a:ln w="9525">
              <a:noFill/>
              <a:miter lim="800000"/>
            </a:ln>
          </p:spPr>
          <p:txBody>
            <a:bodyPr wrap="none">
              <a:spAutoFit/>
            </a:bodyPr>
            <a:lstStyle/>
            <a:p>
              <a:r>
                <a:rPr lang="zh-CN" altLang="zh-CN" sz="2000" b="1" kern="100" dirty="0">
                  <a:latin typeface="Cambria" panose="02040503050406030204" pitchFamily="18" charset="0"/>
                  <a:cs typeface="Times New Roman" panose="02020603050405020304" pitchFamily="18" charset="0"/>
                </a:rPr>
                <a:t>基于客户分群的推荐</a:t>
              </a:r>
            </a:p>
            <a:p>
              <a:endParaRPr lang="zh-CN" altLang="en-US"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3" name="TextBox 39">
              <a:extLst>
                <a:ext uri="{FF2B5EF4-FFF2-40B4-BE49-F238E27FC236}">
                  <a16:creationId xmlns:a16="http://schemas.microsoft.com/office/drawing/2014/main" id="{83075867-D9D4-AD40-B3A1-047039B53E3D}"/>
                </a:ext>
              </a:extLst>
            </p:cNvPr>
            <p:cNvSpPr txBox="1">
              <a:spLocks noChangeArrowheads="1"/>
            </p:cNvSpPr>
            <p:nvPr/>
          </p:nvSpPr>
          <p:spPr bwMode="auto">
            <a:xfrm>
              <a:off x="850297" y="3253617"/>
              <a:ext cx="1881754" cy="513523"/>
            </a:xfrm>
            <a:prstGeom prst="rect">
              <a:avLst/>
            </a:prstGeom>
            <a:noFill/>
            <a:ln w="9525">
              <a:noFill/>
              <a:miter lim="800000"/>
            </a:ln>
          </p:spPr>
          <p:txBody>
            <a:bodyPr wrap="none">
              <a:spAutoFit/>
            </a:bodyPr>
            <a:lstStyle/>
            <a:p>
              <a:r>
                <a:rPr lang="zh-CN" altLang="zh-CN" sz="2000" b="1" kern="100" dirty="0">
                  <a:latin typeface="Cambria" panose="02040503050406030204" pitchFamily="18" charset="0"/>
                  <a:cs typeface="Times New Roman" panose="02020603050405020304" pitchFamily="18" charset="0"/>
                </a:rPr>
                <a:t>基于坐席</a:t>
              </a:r>
              <a:r>
                <a:rPr lang="en-US" altLang="zh-CN" sz="2000" b="1" kern="100" dirty="0">
                  <a:latin typeface="Cambria" panose="02040503050406030204" pitchFamily="18" charset="0"/>
                  <a:cs typeface="Times New Roman" panose="02020603050405020304" pitchFamily="18" charset="0"/>
                </a:rPr>
                <a:t>-</a:t>
              </a:r>
              <a:r>
                <a:rPr lang="zh-CN" altLang="zh-CN" sz="2000" b="1" kern="100" dirty="0">
                  <a:latin typeface="Cambria" panose="02040503050406030204" pitchFamily="18" charset="0"/>
                  <a:cs typeface="Times New Roman" panose="02020603050405020304" pitchFamily="18" charset="0"/>
                </a:rPr>
                <a:t>客户的推荐</a:t>
              </a:r>
            </a:p>
            <a:p>
              <a:endParaRPr lang="zh-CN" altLang="en-US" sz="20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87" name="TextBox 47">
              <a:extLst>
                <a:ext uri="{FF2B5EF4-FFF2-40B4-BE49-F238E27FC236}">
                  <a16:creationId xmlns:a16="http://schemas.microsoft.com/office/drawing/2014/main" id="{A2C2B5F1-B252-4042-A0C0-84B9788B1524}"/>
                </a:ext>
              </a:extLst>
            </p:cNvPr>
            <p:cNvSpPr txBox="1">
              <a:spLocks noChangeArrowheads="1"/>
            </p:cNvSpPr>
            <p:nvPr/>
          </p:nvSpPr>
          <p:spPr bwMode="auto">
            <a:xfrm>
              <a:off x="3959834" y="2699857"/>
              <a:ext cx="1257293" cy="513523"/>
            </a:xfrm>
            <a:prstGeom prst="rect">
              <a:avLst/>
            </a:prstGeom>
            <a:noFill/>
            <a:ln w="9525">
              <a:noFill/>
              <a:miter lim="800000"/>
            </a:ln>
          </p:spPr>
          <p:txBody>
            <a:bodyPr wrap="none">
              <a:spAutoFit/>
            </a:bodyPr>
            <a:lstStyle/>
            <a:p>
              <a:r>
                <a:rPr lang="zh-CN" altLang="zh-CN" sz="2000" b="1" kern="100" dirty="0">
                  <a:latin typeface="Cambria" panose="02040503050406030204" pitchFamily="18" charset="0"/>
                  <a:cs typeface="Times New Roman" panose="02020603050405020304" pitchFamily="18" charset="0"/>
                </a:rPr>
                <a:t>推荐结果优化</a:t>
              </a:r>
            </a:p>
            <a:p>
              <a:endParaRPr lang="zh-CN" altLang="en-US" sz="2000" dirty="0">
                <a:solidFill>
                  <a:schemeClr val="bg2">
                    <a:lumMod val="10000"/>
                  </a:schemeClr>
                </a:solidFill>
                <a:latin typeface="微软雅黑" panose="020B0503020204020204" pitchFamily="34" charset="-122"/>
                <a:ea typeface="微软雅黑" panose="020B0503020204020204" pitchFamily="34" charset="-122"/>
              </a:endParaRPr>
            </a:p>
          </p:txBody>
        </p:sp>
      </p:grpSp>
      <p:sp>
        <p:nvSpPr>
          <p:cNvPr id="2" name="矩形 1">
            <a:extLst>
              <a:ext uri="{FF2B5EF4-FFF2-40B4-BE49-F238E27FC236}">
                <a16:creationId xmlns:a16="http://schemas.microsoft.com/office/drawing/2014/main" id="{AA958506-278C-4348-9A5F-960CD5954AEF}"/>
              </a:ext>
            </a:extLst>
          </p:cNvPr>
          <p:cNvSpPr/>
          <p:nvPr/>
        </p:nvSpPr>
        <p:spPr>
          <a:xfrm>
            <a:off x="1548903" y="5644815"/>
            <a:ext cx="9144001" cy="1200329"/>
          </a:xfrm>
          <a:prstGeom prst="rect">
            <a:avLst/>
          </a:prstGeom>
        </p:spPr>
        <p:txBody>
          <a:bodyPr wrap="square">
            <a:spAutoFit/>
          </a:bodyPr>
          <a:lstStyle/>
          <a:p>
            <a:pPr indent="266700" algn="just">
              <a:spcAft>
                <a:spcPts val="0"/>
              </a:spcAft>
            </a:pPr>
            <a:r>
              <a:rPr lang="zh-CN" altLang="zh-CN" kern="100" dirty="0">
                <a:latin typeface="Calibri" panose="020F0502020204030204" pitchFamily="34" charset="0"/>
                <a:cs typeface="Times New Roman" panose="02020603050405020304" pitchFamily="18" charset="0"/>
              </a:rPr>
              <a:t>基于现有电销保险的应用场景，利用智能客户画像，智能推荐技术助力招行用户的保险潜在客户挖掘，实现对客户进行精准保险营销，从而扩大招行的保险客户群规模。 识别保险的目标客户，也就是预估保险产品营销的成功率，提高单次电销的成交率，从而全面提升坐席的转化率。</a:t>
            </a:r>
          </a:p>
        </p:txBody>
      </p:sp>
      <p:sp>
        <p:nvSpPr>
          <p:cNvPr id="3" name="矩形 2">
            <a:extLst>
              <a:ext uri="{FF2B5EF4-FFF2-40B4-BE49-F238E27FC236}">
                <a16:creationId xmlns:a16="http://schemas.microsoft.com/office/drawing/2014/main" id="{DF258ECD-519B-CB4A-BC58-DA0FA4CC51C5}"/>
              </a:ext>
            </a:extLst>
          </p:cNvPr>
          <p:cNvSpPr/>
          <p:nvPr/>
        </p:nvSpPr>
        <p:spPr>
          <a:xfrm>
            <a:off x="1001035" y="1864176"/>
            <a:ext cx="2315057"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基于名单类型的推荐</a:t>
            </a:r>
            <a:r>
              <a:rPr lang="zh-CN" altLang="zh-CN" b="1" dirty="0"/>
              <a:t> </a:t>
            </a:r>
            <a:endParaRPr lang="zh-CN" altLang="en-US" b="1" dirty="0"/>
          </a:p>
        </p:txBody>
      </p:sp>
      <p:sp>
        <p:nvSpPr>
          <p:cNvPr id="7" name="矩形 6">
            <a:extLst>
              <a:ext uri="{FF2B5EF4-FFF2-40B4-BE49-F238E27FC236}">
                <a16:creationId xmlns:a16="http://schemas.microsoft.com/office/drawing/2014/main" id="{9B229D72-1723-9641-A904-2D443A2FDFDA}"/>
              </a:ext>
            </a:extLst>
          </p:cNvPr>
          <p:cNvSpPr/>
          <p:nvPr/>
        </p:nvSpPr>
        <p:spPr>
          <a:xfrm>
            <a:off x="999885" y="2315107"/>
            <a:ext cx="2638155" cy="1015663"/>
          </a:xfrm>
          <a:prstGeom prst="rect">
            <a:avLst/>
          </a:prstGeom>
        </p:spPr>
        <p:txBody>
          <a:bodyPr wrap="square">
            <a:spAutoFit/>
          </a:bodyPr>
          <a:lstStyle/>
          <a:p>
            <a:r>
              <a:rPr lang="en-US" altLang="zh-CN" sz="1200" dirty="0">
                <a:latin typeface="Calibri" panose="020F0502020204030204" pitchFamily="34" charset="0"/>
                <a:cs typeface="Times New Roman" panose="02020603050405020304" pitchFamily="18" charset="0"/>
              </a:rPr>
              <a:t>1</a:t>
            </a:r>
            <a:r>
              <a:rPr lang="zh-CN" altLang="zh-CN" sz="1200" dirty="0">
                <a:latin typeface="Calibri" panose="020F0502020204030204" pitchFamily="34" charset="0"/>
                <a:cs typeface="Times New Roman" panose="02020603050405020304" pitchFamily="18" charset="0"/>
              </a:rPr>
              <a:t>）高潜客户建模：哪些客户为保单潜在客户</a:t>
            </a:r>
            <a:r>
              <a:rPr lang="zh-CN" altLang="zh-CN" sz="1200" dirty="0"/>
              <a:t> </a:t>
            </a:r>
            <a:endParaRPr lang="en-US" altLang="zh-CN" sz="1200" dirty="0"/>
          </a:p>
          <a:p>
            <a:r>
              <a:rPr lang="en-US" altLang="zh-CN" sz="1200" dirty="0"/>
              <a:t>2</a:t>
            </a:r>
            <a:r>
              <a:rPr lang="zh-CN" altLang="zh-CN" sz="1200" dirty="0"/>
              <a:t>）客户</a:t>
            </a:r>
            <a:r>
              <a:rPr lang="en-US" altLang="zh-CN" sz="1200" dirty="0"/>
              <a:t>-</a:t>
            </a:r>
            <a:r>
              <a:rPr lang="zh-CN" altLang="zh-CN" sz="1200" dirty="0"/>
              <a:t>保险 建模：潜在客户会买哪个保险</a:t>
            </a:r>
          </a:p>
          <a:p>
            <a:r>
              <a:rPr lang="en-US" altLang="zh-CN" sz="1200" dirty="0"/>
              <a:t>3</a:t>
            </a:r>
            <a:r>
              <a:rPr lang="zh-CN" altLang="zh-CN" sz="1200" dirty="0"/>
              <a:t>）交叉用户建模：买了又买</a:t>
            </a:r>
          </a:p>
        </p:txBody>
      </p:sp>
    </p:spTree>
    <p:extLst>
      <p:ext uri="{BB962C8B-B14F-4D97-AF65-F5344CB8AC3E}">
        <p14:creationId xmlns:p14="http://schemas.microsoft.com/office/powerpoint/2010/main" val="3684154243"/>
      </p:ext>
    </p:extLst>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797755" y="245205"/>
            <a:ext cx="8459877" cy="525657"/>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金融保险案例 </a:t>
            </a:r>
            <a:r>
              <a:rPr lang="en-US" altLang="zh-CN" sz="2400" dirty="0">
                <a:solidFill>
                  <a:schemeClr val="bg1"/>
                </a:solidFill>
                <a:latin typeface="Microsoft YaHei" panose="020B0503020204020204" pitchFamily="34" charset="-122"/>
                <a:ea typeface="Microsoft YaHei" panose="020B0503020204020204" pitchFamily="34" charset="-122"/>
              </a:rPr>
              <a:t>-</a:t>
            </a:r>
            <a:r>
              <a:rPr lang="zh-CN" altLang="en-US" sz="2400" dirty="0">
                <a:solidFill>
                  <a:schemeClr val="bg1"/>
                </a:solidFill>
                <a:latin typeface="Microsoft YaHei" panose="020B0503020204020204" pitchFamily="34" charset="-122"/>
                <a:ea typeface="Microsoft YaHei" panose="020B0503020204020204" pitchFamily="34" charset="-122"/>
              </a:rPr>
              <a:t> </a:t>
            </a:r>
            <a:r>
              <a:rPr lang="zh-CN" altLang="en-US" sz="2400" dirty="0">
                <a:solidFill>
                  <a:schemeClr val="bg1"/>
                </a:solidFill>
                <a:latin typeface="微软雅黑" panose="020B0503020204020204" charset="-122"/>
                <a:ea typeface="微软雅黑" panose="020B0503020204020204" charset="-122"/>
              </a:rPr>
              <a:t>用户分群、特征计算 、基础模型训练</a:t>
            </a:r>
            <a:endParaRPr lang="en-US" altLang="zh-CN" sz="2400" dirty="0">
              <a:solidFill>
                <a:schemeClr val="bg1"/>
              </a:solidFill>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70C16057-3247-C946-AA8F-A9BF7E9C84BE}"/>
              </a:ext>
            </a:extLst>
          </p:cNvPr>
          <p:cNvSpPr txBox="1"/>
          <p:nvPr/>
        </p:nvSpPr>
        <p:spPr>
          <a:xfrm>
            <a:off x="913067" y="3194928"/>
            <a:ext cx="3752474" cy="2308324"/>
          </a:xfrm>
          <a:prstGeom prst="rect">
            <a:avLst/>
          </a:prstGeom>
          <a:noFill/>
        </p:spPr>
        <p:txBody>
          <a:bodyPr wrap="square" rtlCol="0">
            <a:spAutoFit/>
          </a:bodyPr>
          <a:lstStyle/>
          <a:p>
            <a:r>
              <a:rPr kumimoji="1" lang="zh-CN" altLang="en-US" dirty="0"/>
              <a:t>本方案针对四种信息建模</a:t>
            </a:r>
            <a:endParaRPr kumimoji="1" lang="en-US" altLang="zh-CN" dirty="0"/>
          </a:p>
          <a:p>
            <a:pPr marL="342900" indent="-342900">
              <a:buFont typeface="+mj-ea"/>
              <a:buAutoNum type="circleNumDbPlain"/>
            </a:pPr>
            <a:r>
              <a:rPr kumimoji="1" lang="zh-CN" altLang="en-US" dirty="0"/>
              <a:t>用户</a:t>
            </a:r>
            <a:endParaRPr kumimoji="1" lang="en-US" altLang="zh-CN" dirty="0"/>
          </a:p>
          <a:p>
            <a:pPr marL="342900" indent="-342900">
              <a:buFont typeface="+mj-ea"/>
              <a:buAutoNum type="circleNumDbPlain"/>
            </a:pPr>
            <a:r>
              <a:rPr kumimoji="1" lang="zh-CN" altLang="en-US" dirty="0"/>
              <a:t>保险</a:t>
            </a:r>
            <a:endParaRPr kumimoji="1" lang="en-US" altLang="zh-CN" dirty="0"/>
          </a:p>
          <a:p>
            <a:pPr marL="342900" indent="-342900">
              <a:buFont typeface="+mj-ea"/>
              <a:buAutoNum type="circleNumDbPlain"/>
            </a:pPr>
            <a:r>
              <a:rPr kumimoji="1" lang="zh-CN" altLang="en-US" dirty="0"/>
              <a:t>保单</a:t>
            </a:r>
            <a:endParaRPr kumimoji="1" lang="en-US" altLang="zh-CN" dirty="0"/>
          </a:p>
          <a:p>
            <a:pPr marL="342900" indent="-342900">
              <a:buFont typeface="+mj-ea"/>
              <a:buAutoNum type="circleNumDbPlain"/>
            </a:pPr>
            <a:r>
              <a:rPr kumimoji="1" lang="zh-CN" altLang="en-US" dirty="0"/>
              <a:t>坐席（后续阶段）</a:t>
            </a:r>
            <a:endParaRPr kumimoji="1" lang="en-US" altLang="zh-CN" dirty="0"/>
          </a:p>
          <a:p>
            <a:pPr marL="342900" indent="-342900">
              <a:buFont typeface="+mj-ea"/>
              <a:buAutoNum type="circleNumDbPlain"/>
            </a:pPr>
            <a:endParaRPr kumimoji="1" lang="en-US" altLang="zh-CN" dirty="0"/>
          </a:p>
          <a:p>
            <a:r>
              <a:rPr kumimoji="1" lang="zh-CN" altLang="en-US" dirty="0"/>
              <a:t>建模的准确性和完整性直接影响到后面机器学习模型的效果</a:t>
            </a:r>
            <a:endParaRPr kumimoji="1" lang="en-US" altLang="zh-CN" dirty="0"/>
          </a:p>
        </p:txBody>
      </p:sp>
      <p:pic>
        <p:nvPicPr>
          <p:cNvPr id="13" name="图片 12" descr="图片包含 屏幕截图&#10;&#10;描述已自动生成">
            <a:extLst>
              <a:ext uri="{FF2B5EF4-FFF2-40B4-BE49-F238E27FC236}">
                <a16:creationId xmlns:a16="http://schemas.microsoft.com/office/drawing/2014/main" id="{C2ADB8C9-3D76-BD4A-8987-8CCC9B7FB07D}"/>
              </a:ext>
            </a:extLst>
          </p:cNvPr>
          <p:cNvPicPr/>
          <p:nvPr/>
        </p:nvPicPr>
        <p:blipFill>
          <a:blip r:embed="rId4"/>
          <a:stretch>
            <a:fillRect/>
          </a:stretch>
        </p:blipFill>
        <p:spPr>
          <a:xfrm>
            <a:off x="4665541" y="744702"/>
            <a:ext cx="6618674" cy="5725544"/>
          </a:xfrm>
          <a:prstGeom prst="rect">
            <a:avLst/>
          </a:prstGeom>
        </p:spPr>
      </p:pic>
      <p:sp>
        <p:nvSpPr>
          <p:cNvPr id="2" name="矩形 1">
            <a:extLst>
              <a:ext uri="{FF2B5EF4-FFF2-40B4-BE49-F238E27FC236}">
                <a16:creationId xmlns:a16="http://schemas.microsoft.com/office/drawing/2014/main" id="{DC502FCE-7040-1647-AEF6-B9156BE0D39D}"/>
              </a:ext>
            </a:extLst>
          </p:cNvPr>
          <p:cNvSpPr/>
          <p:nvPr/>
        </p:nvSpPr>
        <p:spPr>
          <a:xfrm>
            <a:off x="913067" y="1893985"/>
            <a:ext cx="3557171" cy="1200329"/>
          </a:xfrm>
          <a:prstGeom prst="rect">
            <a:avLst/>
          </a:prstGeom>
        </p:spPr>
        <p:txBody>
          <a:bodyPr wrap="square">
            <a:spAutoFit/>
          </a:bodyPr>
          <a:lstStyle/>
          <a:p>
            <a:r>
              <a:rPr lang="zh-CN" altLang="zh-CN" dirty="0">
                <a:latin typeface="Calibri" panose="020F0502020204030204" pitchFamily="34" charset="0"/>
                <a:cs typeface="Times New Roman" panose="02020603050405020304" pitchFamily="18" charset="0"/>
              </a:rPr>
              <a:t>技术架构分为客户特征挖掘、标签系统和模型设计。其中最为重要的就是特征挖掘部分，这</a:t>
            </a:r>
            <a:r>
              <a:rPr lang="zh-CN" altLang="en-US" dirty="0">
                <a:latin typeface="Calibri" panose="020F0502020204030204" pitchFamily="34" charset="0"/>
                <a:cs typeface="Times New Roman" panose="02020603050405020304" pitchFamily="18" charset="0"/>
              </a:rPr>
              <a:t>是</a:t>
            </a:r>
            <a:r>
              <a:rPr lang="zh-CN" altLang="zh-CN" dirty="0">
                <a:latin typeface="Calibri" panose="020F0502020204030204" pitchFamily="34" charset="0"/>
                <a:cs typeface="Times New Roman" panose="02020603050405020304" pitchFamily="18" charset="0"/>
              </a:rPr>
              <a:t>标签库生成和模型库生成的基础。</a:t>
            </a:r>
            <a:r>
              <a:rPr lang="zh-CN" altLang="zh-CN" dirty="0"/>
              <a:t> </a:t>
            </a:r>
            <a:endParaRPr lang="zh-CN" altLang="en-US" dirty="0"/>
          </a:p>
        </p:txBody>
      </p:sp>
    </p:spTree>
    <p:extLst>
      <p:ext uri="{BB962C8B-B14F-4D97-AF65-F5344CB8AC3E}">
        <p14:creationId xmlns:p14="http://schemas.microsoft.com/office/powerpoint/2010/main" val="2756739689"/>
      </p:ext>
    </p:extLst>
  </p:cSld>
  <p:clrMapOvr>
    <a:masterClrMapping/>
  </p:clrMapOvr>
  <p:transition spd="slow" advTm="2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255624" y="234996"/>
            <a:ext cx="3214614" cy="572464"/>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微软雅黑" panose="020B0503020204020204" charset="-122"/>
                <a:ea typeface="微软雅黑" panose="020B0503020204020204" charset="-122"/>
              </a:rPr>
              <a:t>基于基础模型的融合</a:t>
            </a:r>
            <a:endParaRPr lang="en-US" altLang="zh-CN" sz="2400" dirty="0">
              <a:solidFill>
                <a:schemeClr val="bg1"/>
              </a:solidFill>
              <a:latin typeface="微软雅黑" panose="020B0503020204020204" charset="-122"/>
              <a:ea typeface="微软雅黑" panose="020B0503020204020204" charset="-122"/>
            </a:endParaRPr>
          </a:p>
        </p:txBody>
      </p:sp>
      <p:sp>
        <p:nvSpPr>
          <p:cNvPr id="10" name="矩形 9">
            <a:extLst>
              <a:ext uri="{FF2B5EF4-FFF2-40B4-BE49-F238E27FC236}">
                <a16:creationId xmlns:a16="http://schemas.microsoft.com/office/drawing/2014/main" id="{A8CB15BC-EE80-1047-9CB4-4C2D7FF0DA53}"/>
              </a:ext>
            </a:extLst>
          </p:cNvPr>
          <p:cNvSpPr/>
          <p:nvPr/>
        </p:nvSpPr>
        <p:spPr>
          <a:xfrm>
            <a:off x="3593072" y="723629"/>
            <a:ext cx="2545890" cy="508216"/>
          </a:xfrm>
          <a:prstGeom prst="rect">
            <a:avLst/>
          </a:prstGeom>
        </p:spPr>
        <p:txBody>
          <a:bodyPr wrap="none">
            <a:spAutoFit/>
          </a:bodyPr>
          <a:lstStyle/>
          <a:p>
            <a:pPr algn="just">
              <a:lnSpc>
                <a:spcPct val="173000"/>
              </a:lnSpc>
              <a:spcBef>
                <a:spcPts val="1300"/>
              </a:spcBef>
              <a:spcAft>
                <a:spcPts val="1300"/>
              </a:spcAft>
            </a:pPr>
            <a:r>
              <a:rPr lang="zh-CN" altLang="zh-CN" b="1" dirty="0"/>
              <a:t>集成学习下的融合模型 </a:t>
            </a:r>
            <a:endParaRPr lang="zh-CN" altLang="zh-CN" b="1" kern="100" dirty="0">
              <a:latin typeface="Cambria" panose="02040503050406030204" pitchFamily="18" charset="0"/>
              <a:cs typeface="Times New Roman" panose="02020603050405020304" pitchFamily="18" charset="0"/>
            </a:endParaRPr>
          </a:p>
        </p:txBody>
      </p:sp>
      <p:pic>
        <p:nvPicPr>
          <p:cNvPr id="11" name="图片 10" descr="图片包含 标牌, 天空&#10;&#10;描述已自动生成">
            <a:extLst>
              <a:ext uri="{FF2B5EF4-FFF2-40B4-BE49-F238E27FC236}">
                <a16:creationId xmlns:a16="http://schemas.microsoft.com/office/drawing/2014/main" id="{93FEC5AB-E953-1140-B594-57B0A4DD5F37}"/>
              </a:ext>
            </a:extLst>
          </p:cNvPr>
          <p:cNvPicPr/>
          <p:nvPr/>
        </p:nvPicPr>
        <p:blipFill>
          <a:blip r:embed="rId4"/>
          <a:stretch>
            <a:fillRect/>
          </a:stretch>
        </p:blipFill>
        <p:spPr>
          <a:xfrm>
            <a:off x="472964" y="1271461"/>
            <a:ext cx="8490505" cy="438052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5C5BE74-AC92-DE49-85C2-8DA5FC80E7F8}"/>
                  </a:ext>
                </a:extLst>
              </p:cNvPr>
              <p:cNvSpPr txBox="1"/>
              <p:nvPr/>
            </p:nvSpPr>
            <p:spPr>
              <a:xfrm>
                <a:off x="719085" y="5651986"/>
                <a:ext cx="10644479" cy="1200393"/>
              </a:xfrm>
              <a:prstGeom prst="rect">
                <a:avLst/>
              </a:prstGeom>
              <a:noFill/>
            </p:spPr>
            <p:txBody>
              <a:bodyPr wrap="square" rtlCol="0">
                <a:spAutoFit/>
              </a:bodyPr>
              <a:lstStyle/>
              <a:p>
                <a:r>
                  <a:rPr lang="zh-CN" altLang="zh-CN" dirty="0"/>
                  <a:t>第一个部分特征表示从客户标签系统中分别进行不同标签的特征化 </a:t>
                </a:r>
                <a:r>
                  <a:rPr lang="zh-CN" altLang="en-US" dirty="0"/>
                  <a:t>，</a:t>
                </a:r>
                <a:endParaRPr lang="en-US" altLang="zh-CN" dirty="0"/>
              </a:p>
              <a:p>
                <a:r>
                  <a:rPr lang="zh-CN" altLang="zh-CN" dirty="0"/>
                  <a:t>第二部分模型训练分别获得多个模型</a:t>
                </a:r>
                <a:endParaRPr lang="en-US" altLang="zh-CN" dirty="0"/>
              </a:p>
              <a:p>
                <a:r>
                  <a:rPr lang="zh-CN" altLang="zh-CN" dirty="0"/>
                  <a:t>第三部分模型融合</a:t>
                </a:r>
                <a:r>
                  <a:rPr lang="zh-CN" altLang="en-US" dirty="0"/>
                  <a:t>，如：</a:t>
                </a:r>
                <a:r>
                  <a:rPr lang="zh-CN" altLang="zh-CN" dirty="0"/>
                  <a:t> </a:t>
                </a:r>
                <a14:m>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𝑟𝑒𝑐</m:t>
                        </m:r>
                      </m:e>
                      <m:sub>
                        <m:r>
                          <a:rPr lang="en-US" altLang="zh-CN" i="1">
                            <a:latin typeface="Cambria Math" panose="02040503050406030204" pitchFamily="18" charset="0"/>
                          </a:rPr>
                          <m:t>𝑤</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e>
                    </m:d>
                    <m:r>
                      <a:rPr lang="en-US" altLang="zh-CN" i="1">
                        <a:latin typeface="Cambria Math" panose="02040503050406030204" pitchFamily="18" charset="0"/>
                      </a:rPr>
                      <m:t>= </m:t>
                    </m:r>
                    <m:nary>
                      <m:naryPr>
                        <m:chr m:val="∑"/>
                        <m:limLoc m:val="undOvr"/>
                        <m:ctrlPr>
                          <a:rPr lang="zh-CN" altLang="zh-CN" i="1">
                            <a:latin typeface="Cambria Math" panose="02040503050406030204" pitchFamily="18" charset="0"/>
                          </a:rPr>
                        </m:ctrlPr>
                      </m:naryPr>
                      <m:sub>
                        <m:r>
                          <m:rPr>
                            <m:sty m:val="p"/>
                          </m:rPr>
                          <a:rPr lang="en-US" altLang="zh-CN">
                            <a:latin typeface="Cambria Math" panose="02040503050406030204" pitchFamily="18" charset="0"/>
                          </a:rPr>
                          <m:t>k</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𝑟𝑒𝑐</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r>
                              <a:rPr lang="en-US" altLang="zh-CN" i="1">
                                <a:latin typeface="Cambria Math" panose="02040503050406030204" pitchFamily="18" charset="0"/>
                              </a:rPr>
                              <m:t>𝑖</m:t>
                            </m:r>
                          </m:e>
                        </m:d>
                      </m:e>
                    </m:nary>
                    <m:r>
                      <a:rPr lang="zh-CN" altLang="en-US" b="0" i="1" smtClean="0">
                        <a:latin typeface="Cambria Math" panose="02040503050406030204" pitchFamily="18" charset="0"/>
                      </a:rPr>
                      <m:t> </m:t>
                    </m:r>
                  </m:oMath>
                </a14:m>
                <a:endParaRPr lang="en-US" altLang="zh-CN" b="0" dirty="0"/>
              </a:p>
              <a:p>
                <a:r>
                  <a:rPr lang="zh-CN" altLang="en-US" dirty="0"/>
                  <a:t>第四部分预测结果</a:t>
                </a:r>
                <a:endParaRPr lang="en-US" altLang="zh-CN" dirty="0"/>
              </a:p>
            </p:txBody>
          </p:sp>
        </mc:Choice>
        <mc:Fallback xmlns="">
          <p:sp>
            <p:nvSpPr>
              <p:cNvPr id="12" name="文本框 11">
                <a:extLst>
                  <a:ext uri="{FF2B5EF4-FFF2-40B4-BE49-F238E27FC236}">
                    <a16:creationId xmlns:a16="http://schemas.microsoft.com/office/drawing/2014/main" id="{E5C5BE74-AC92-DE49-85C2-8DA5FC80E7F8}"/>
                  </a:ext>
                </a:extLst>
              </p:cNvPr>
              <p:cNvSpPr txBox="1">
                <a:spLocks noRot="1" noChangeAspect="1" noMove="1" noResize="1" noEditPoints="1" noAdjustHandles="1" noChangeArrowheads="1" noChangeShapeType="1" noTextEdit="1"/>
              </p:cNvSpPr>
              <p:nvPr/>
            </p:nvSpPr>
            <p:spPr>
              <a:xfrm>
                <a:off x="719085" y="5651986"/>
                <a:ext cx="10644479" cy="1200393"/>
              </a:xfrm>
              <a:prstGeom prst="rect">
                <a:avLst/>
              </a:prstGeom>
              <a:blipFill>
                <a:blip r:embed="rId5"/>
                <a:stretch>
                  <a:fillRect l="-477" t="-3125" b="-28125"/>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19C45201-40E0-4C41-81DC-A717FF4D4D37}"/>
              </a:ext>
            </a:extLst>
          </p:cNvPr>
          <p:cNvSpPr txBox="1"/>
          <p:nvPr/>
        </p:nvSpPr>
        <p:spPr>
          <a:xfrm>
            <a:off x="8963469" y="2225098"/>
            <a:ext cx="2977519" cy="2585323"/>
          </a:xfrm>
          <a:prstGeom prst="rect">
            <a:avLst/>
          </a:prstGeom>
          <a:noFill/>
        </p:spPr>
        <p:txBody>
          <a:bodyPr wrap="square" rtlCol="0">
            <a:spAutoFit/>
          </a:bodyPr>
          <a:lstStyle/>
          <a:p>
            <a:r>
              <a:rPr kumimoji="1" lang="zh-CN" altLang="en-US" dirty="0"/>
              <a:t>常用评价方式：</a:t>
            </a:r>
            <a:endParaRPr kumimoji="1" lang="en-US" altLang="zh-CN" dirty="0"/>
          </a:p>
          <a:p>
            <a:r>
              <a:rPr kumimoji="1" lang="en-US" altLang="zh-CN" dirty="0"/>
              <a:t>a)</a:t>
            </a:r>
            <a:r>
              <a:rPr lang="zh-CN" altLang="zh-CN" dirty="0"/>
              <a:t>混淆矩阵</a:t>
            </a:r>
            <a:endParaRPr lang="en-US" altLang="zh-CN" dirty="0"/>
          </a:p>
          <a:p>
            <a:r>
              <a:rPr lang="en-US" altLang="zh-CN" dirty="0"/>
              <a:t>b)</a:t>
            </a:r>
            <a:r>
              <a:rPr lang="zh-CN" altLang="zh-CN" dirty="0"/>
              <a:t>查全率和查准率</a:t>
            </a:r>
            <a:endParaRPr lang="en-US" altLang="zh-CN" dirty="0"/>
          </a:p>
          <a:p>
            <a:r>
              <a:rPr lang="en-US" altLang="zh-CN" dirty="0"/>
              <a:t>c)</a:t>
            </a:r>
            <a:r>
              <a:rPr lang="zh-CN" altLang="zh-CN" dirty="0"/>
              <a:t>提升图与洛伦兹曲线图</a:t>
            </a:r>
            <a:endParaRPr lang="en-US" altLang="zh-CN" dirty="0"/>
          </a:p>
          <a:p>
            <a:r>
              <a:rPr lang="en-US" altLang="zh-CN" dirty="0"/>
              <a:t>d)ROC</a:t>
            </a:r>
            <a:r>
              <a:rPr lang="zh-CN" altLang="zh-CN" dirty="0"/>
              <a:t>曲线与</a:t>
            </a:r>
            <a:r>
              <a:rPr lang="en-US" altLang="zh-CN" dirty="0"/>
              <a:t>AUC</a:t>
            </a:r>
          </a:p>
          <a:p>
            <a:endParaRPr lang="en-US" altLang="zh-CN" dirty="0"/>
          </a:p>
          <a:p>
            <a:r>
              <a:rPr lang="zh-CN" altLang="zh-CN" dirty="0"/>
              <a:t>离线环境</a:t>
            </a:r>
            <a:r>
              <a:rPr lang="en-US" altLang="zh-CN" dirty="0" err="1"/>
              <a:t>ABTest</a:t>
            </a:r>
            <a:r>
              <a:rPr lang="zh-CN" altLang="zh-CN" dirty="0"/>
              <a:t>是常用的评价方法。 </a:t>
            </a:r>
          </a:p>
          <a:p>
            <a:endParaRPr kumimoji="1" lang="zh-CN" altLang="en-US" dirty="0"/>
          </a:p>
        </p:txBody>
      </p:sp>
    </p:spTree>
    <p:extLst>
      <p:ext uri="{BB962C8B-B14F-4D97-AF65-F5344CB8AC3E}">
        <p14:creationId xmlns:p14="http://schemas.microsoft.com/office/powerpoint/2010/main" val="2833948887"/>
      </p:ext>
    </p:extLst>
  </p:cSld>
  <p:clrMapOvr>
    <a:masterClrMapping/>
  </p:clrMapOvr>
  <p:transition spd="slow" advTm="2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小</a:t>
            </a:r>
            <a:r>
              <a:rPr lang="en-US" altLang="zh-CN" sz="2400" dirty="0" err="1">
                <a:solidFill>
                  <a:schemeClr val="bg1"/>
                </a:solidFill>
                <a:latin typeface="Microsoft YaHei" panose="020B0503020204020204" pitchFamily="34" charset="-122"/>
                <a:ea typeface="Microsoft YaHei" panose="020B0503020204020204" pitchFamily="34" charset="-122"/>
              </a:rPr>
              <a:t>i</a:t>
            </a:r>
            <a:r>
              <a:rPr lang="zh-CN" altLang="en-US" sz="2400" dirty="0">
                <a:solidFill>
                  <a:schemeClr val="bg1"/>
                </a:solidFill>
                <a:latin typeface="Microsoft YaHei" panose="020B0503020204020204" pitchFamily="34" charset="-122"/>
                <a:ea typeface="Microsoft YaHei" panose="020B0503020204020204" pitchFamily="34" charset="-122"/>
              </a:rPr>
              <a:t>智能营销推荐系统架构</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sp>
        <p:nvSpPr>
          <p:cNvPr id="43" name="矩形 42">
            <a:extLst>
              <a:ext uri="{FF2B5EF4-FFF2-40B4-BE49-F238E27FC236}">
                <a16:creationId xmlns:a16="http://schemas.microsoft.com/office/drawing/2014/main" id="{0FEE3055-8997-D04C-B816-AE17AB055ACB}"/>
              </a:ext>
            </a:extLst>
          </p:cNvPr>
          <p:cNvSpPr/>
          <p:nvPr/>
        </p:nvSpPr>
        <p:spPr>
          <a:xfrm>
            <a:off x="1705147" y="836023"/>
            <a:ext cx="8470900" cy="588948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solidFill>
                  <a:schemeClr val="tx1"/>
                </a:solidFill>
                <a:latin typeface="微软雅黑" panose="020B0503020204020204" pitchFamily="34" charset="-122"/>
                <a:ea typeface="微软雅黑" panose="020B0503020204020204" pitchFamily="34" charset="-122"/>
              </a:rPr>
              <a:t>营销推荐引擎</a:t>
            </a:r>
          </a:p>
        </p:txBody>
      </p:sp>
      <p:sp>
        <p:nvSpPr>
          <p:cNvPr id="44" name="矩形 43">
            <a:extLst>
              <a:ext uri="{FF2B5EF4-FFF2-40B4-BE49-F238E27FC236}">
                <a16:creationId xmlns:a16="http://schemas.microsoft.com/office/drawing/2014/main" id="{0AAE76D4-2F41-D94C-BC9D-8FC4313E5C2D}"/>
              </a:ext>
            </a:extLst>
          </p:cNvPr>
          <p:cNvSpPr/>
          <p:nvPr/>
        </p:nvSpPr>
        <p:spPr>
          <a:xfrm>
            <a:off x="2029565" y="1234620"/>
            <a:ext cx="5905500" cy="3757991"/>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solidFill>
                  <a:schemeClr val="tx1"/>
                </a:solidFill>
                <a:latin typeface="微软雅黑" panose="020B0503020204020204" pitchFamily="34" charset="-122"/>
                <a:ea typeface="微软雅黑" panose="020B0503020204020204" pitchFamily="34" charset="-122"/>
              </a:rPr>
              <a:t>模型库</a:t>
            </a:r>
          </a:p>
        </p:txBody>
      </p:sp>
      <p:sp>
        <p:nvSpPr>
          <p:cNvPr id="45" name="矩形 44">
            <a:extLst>
              <a:ext uri="{FF2B5EF4-FFF2-40B4-BE49-F238E27FC236}">
                <a16:creationId xmlns:a16="http://schemas.microsoft.com/office/drawing/2014/main" id="{52124BE3-17B9-A34B-82E0-EED093C130B7}"/>
              </a:ext>
            </a:extLst>
          </p:cNvPr>
          <p:cNvSpPr/>
          <p:nvPr/>
        </p:nvSpPr>
        <p:spPr>
          <a:xfrm>
            <a:off x="5044839" y="1703101"/>
            <a:ext cx="2708275" cy="3151716"/>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latin typeface="微软雅黑" panose="020B0503020204020204" pitchFamily="34" charset="-122"/>
                <a:ea typeface="微软雅黑" panose="020B0503020204020204" pitchFamily="34" charset="-122"/>
              </a:rPr>
              <a:t>在线计算</a:t>
            </a:r>
          </a:p>
        </p:txBody>
      </p:sp>
      <p:sp>
        <p:nvSpPr>
          <p:cNvPr id="46" name="矩形 45">
            <a:extLst>
              <a:ext uri="{FF2B5EF4-FFF2-40B4-BE49-F238E27FC236}">
                <a16:creationId xmlns:a16="http://schemas.microsoft.com/office/drawing/2014/main" id="{4DCB1BCB-9BE1-3642-BCD2-2F9AEC790F1E}"/>
              </a:ext>
            </a:extLst>
          </p:cNvPr>
          <p:cNvSpPr/>
          <p:nvPr/>
        </p:nvSpPr>
        <p:spPr>
          <a:xfrm>
            <a:off x="2205890" y="1711811"/>
            <a:ext cx="2708275" cy="3151716"/>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latin typeface="微软雅黑" panose="020B0503020204020204" pitchFamily="34" charset="-122"/>
                <a:ea typeface="微软雅黑" panose="020B0503020204020204" pitchFamily="34" charset="-122"/>
              </a:rPr>
              <a:t>离线计算</a:t>
            </a:r>
          </a:p>
        </p:txBody>
      </p:sp>
      <p:sp>
        <p:nvSpPr>
          <p:cNvPr id="47" name="矩形 46">
            <a:extLst>
              <a:ext uri="{FF2B5EF4-FFF2-40B4-BE49-F238E27FC236}">
                <a16:creationId xmlns:a16="http://schemas.microsoft.com/office/drawing/2014/main" id="{7705757E-C06D-2A46-954C-811E47A192A3}"/>
              </a:ext>
            </a:extLst>
          </p:cNvPr>
          <p:cNvSpPr/>
          <p:nvPr/>
        </p:nvSpPr>
        <p:spPr>
          <a:xfrm>
            <a:off x="5161344" y="245476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基于统计的模型</a:t>
            </a:r>
          </a:p>
        </p:txBody>
      </p:sp>
      <p:sp>
        <p:nvSpPr>
          <p:cNvPr id="48" name="矩形 47">
            <a:extLst>
              <a:ext uri="{FF2B5EF4-FFF2-40B4-BE49-F238E27FC236}">
                <a16:creationId xmlns:a16="http://schemas.microsoft.com/office/drawing/2014/main" id="{901514B8-CF2B-3946-8C54-E92F6FDB99F3}"/>
              </a:ext>
            </a:extLst>
          </p:cNvPr>
          <p:cNvSpPr/>
          <p:nvPr/>
        </p:nvSpPr>
        <p:spPr>
          <a:xfrm>
            <a:off x="6443948" y="245476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基于规则</a:t>
            </a:r>
          </a:p>
        </p:txBody>
      </p:sp>
      <p:sp>
        <p:nvSpPr>
          <p:cNvPr id="50" name="矩形 49">
            <a:extLst>
              <a:ext uri="{FF2B5EF4-FFF2-40B4-BE49-F238E27FC236}">
                <a16:creationId xmlns:a16="http://schemas.microsoft.com/office/drawing/2014/main" id="{448540D2-0B5D-A846-BC27-345CD1AFA5BB}"/>
              </a:ext>
            </a:extLst>
          </p:cNvPr>
          <p:cNvSpPr/>
          <p:nvPr/>
        </p:nvSpPr>
        <p:spPr>
          <a:xfrm>
            <a:off x="2376757" y="4186270"/>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矩阵奇异值分解</a:t>
            </a:r>
          </a:p>
        </p:txBody>
      </p:sp>
      <p:sp>
        <p:nvSpPr>
          <p:cNvPr id="51" name="矩形 50">
            <a:extLst>
              <a:ext uri="{FF2B5EF4-FFF2-40B4-BE49-F238E27FC236}">
                <a16:creationId xmlns:a16="http://schemas.microsoft.com/office/drawing/2014/main" id="{9F50DA42-0C24-2A4C-96D9-956682D94291}"/>
              </a:ext>
            </a:extLst>
          </p:cNvPr>
          <p:cNvSpPr/>
          <p:nvPr/>
        </p:nvSpPr>
        <p:spPr>
          <a:xfrm>
            <a:off x="6443948" y="346677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相似度计算</a:t>
            </a:r>
          </a:p>
        </p:txBody>
      </p:sp>
      <p:sp>
        <p:nvSpPr>
          <p:cNvPr id="52" name="矩形 51">
            <a:extLst>
              <a:ext uri="{FF2B5EF4-FFF2-40B4-BE49-F238E27FC236}">
                <a16:creationId xmlns:a16="http://schemas.microsoft.com/office/drawing/2014/main" id="{E362EADB-EB7A-3843-9A29-E7F47FB30357}"/>
              </a:ext>
            </a:extLst>
          </p:cNvPr>
          <p:cNvSpPr/>
          <p:nvPr/>
        </p:nvSpPr>
        <p:spPr>
          <a:xfrm>
            <a:off x="2384416" y="3556694"/>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深度神经网络</a:t>
            </a:r>
          </a:p>
        </p:txBody>
      </p:sp>
      <p:sp>
        <p:nvSpPr>
          <p:cNvPr id="53" name="矩形 52">
            <a:extLst>
              <a:ext uri="{FF2B5EF4-FFF2-40B4-BE49-F238E27FC236}">
                <a16:creationId xmlns:a16="http://schemas.microsoft.com/office/drawing/2014/main" id="{43FB2D5D-42AA-0746-BF81-9845E8393913}"/>
              </a:ext>
            </a:extLst>
          </p:cNvPr>
          <p:cNvSpPr/>
          <p:nvPr/>
        </p:nvSpPr>
        <p:spPr>
          <a:xfrm>
            <a:off x="2369797" y="220711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协同过滤模型</a:t>
            </a:r>
          </a:p>
        </p:txBody>
      </p:sp>
      <p:sp>
        <p:nvSpPr>
          <p:cNvPr id="54" name="矩形 53">
            <a:extLst>
              <a:ext uri="{FF2B5EF4-FFF2-40B4-BE49-F238E27FC236}">
                <a16:creationId xmlns:a16="http://schemas.microsoft.com/office/drawing/2014/main" id="{ECB96AD4-8EDF-D847-9D2C-3B42FCFE4709}"/>
              </a:ext>
            </a:extLst>
          </p:cNvPr>
          <p:cNvSpPr/>
          <p:nvPr/>
        </p:nvSpPr>
        <p:spPr>
          <a:xfrm>
            <a:off x="5161344" y="3472463"/>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微软雅黑" panose="020B0503020204020204" pitchFamily="34" charset="-122"/>
                <a:ea typeface="微软雅黑" panose="020B0503020204020204" pitchFamily="34" charset="-122"/>
              </a:rPr>
              <a:t>在线学习</a:t>
            </a:r>
          </a:p>
        </p:txBody>
      </p:sp>
      <p:sp>
        <p:nvSpPr>
          <p:cNvPr id="55" name="矩形 54">
            <a:extLst>
              <a:ext uri="{FF2B5EF4-FFF2-40B4-BE49-F238E27FC236}">
                <a16:creationId xmlns:a16="http://schemas.microsoft.com/office/drawing/2014/main" id="{90365461-F348-294E-A65E-6AE25257BBF6}"/>
              </a:ext>
            </a:extLst>
          </p:cNvPr>
          <p:cNvSpPr/>
          <p:nvPr/>
        </p:nvSpPr>
        <p:spPr>
          <a:xfrm>
            <a:off x="3633053" y="219441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基于内容</a:t>
            </a:r>
          </a:p>
        </p:txBody>
      </p:sp>
      <p:sp>
        <p:nvSpPr>
          <p:cNvPr id="56" name="矩形 55">
            <a:extLst>
              <a:ext uri="{FF2B5EF4-FFF2-40B4-BE49-F238E27FC236}">
                <a16:creationId xmlns:a16="http://schemas.microsoft.com/office/drawing/2014/main" id="{760EC0A9-A727-7245-8C5B-BE3F1168A122}"/>
              </a:ext>
            </a:extLst>
          </p:cNvPr>
          <p:cNvSpPr/>
          <p:nvPr/>
        </p:nvSpPr>
        <p:spPr>
          <a:xfrm>
            <a:off x="2369797" y="2877186"/>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聚类算法</a:t>
            </a:r>
          </a:p>
        </p:txBody>
      </p:sp>
      <p:sp>
        <p:nvSpPr>
          <p:cNvPr id="57" name="矩形 56">
            <a:extLst>
              <a:ext uri="{FF2B5EF4-FFF2-40B4-BE49-F238E27FC236}">
                <a16:creationId xmlns:a16="http://schemas.microsoft.com/office/drawing/2014/main" id="{DE68C133-472F-EC43-810F-DAAFD644C09D}"/>
              </a:ext>
            </a:extLst>
          </p:cNvPr>
          <p:cNvSpPr/>
          <p:nvPr/>
        </p:nvSpPr>
        <p:spPr>
          <a:xfrm>
            <a:off x="3648334" y="2895711"/>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主成分分析</a:t>
            </a:r>
          </a:p>
        </p:txBody>
      </p:sp>
      <p:sp>
        <p:nvSpPr>
          <p:cNvPr id="59" name="矩形 58">
            <a:extLst>
              <a:ext uri="{FF2B5EF4-FFF2-40B4-BE49-F238E27FC236}">
                <a16:creationId xmlns:a16="http://schemas.microsoft.com/office/drawing/2014/main" id="{DD67ACBA-FF4D-F34C-ACE4-7FD3162C317D}"/>
              </a:ext>
            </a:extLst>
          </p:cNvPr>
          <p:cNvSpPr/>
          <p:nvPr/>
        </p:nvSpPr>
        <p:spPr>
          <a:xfrm>
            <a:off x="8336561" y="3052415"/>
            <a:ext cx="1562103" cy="3525959"/>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solidFill>
                  <a:schemeClr val="tx1"/>
                </a:solidFill>
                <a:latin typeface="微软雅黑" panose="020B0503020204020204" pitchFamily="34" charset="-122"/>
                <a:ea typeface="微软雅黑" panose="020B0503020204020204" pitchFamily="34" charset="-122"/>
              </a:rPr>
              <a:t>管理平台</a:t>
            </a:r>
          </a:p>
        </p:txBody>
      </p:sp>
      <p:sp>
        <p:nvSpPr>
          <p:cNvPr id="60" name="矩形 59">
            <a:extLst>
              <a:ext uri="{FF2B5EF4-FFF2-40B4-BE49-F238E27FC236}">
                <a16:creationId xmlns:a16="http://schemas.microsoft.com/office/drawing/2014/main" id="{E7D036A0-0EF9-3343-84B1-EADE22A160F3}"/>
              </a:ext>
            </a:extLst>
          </p:cNvPr>
          <p:cNvSpPr/>
          <p:nvPr/>
        </p:nvSpPr>
        <p:spPr>
          <a:xfrm>
            <a:off x="8605474" y="5892289"/>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日志管理</a:t>
            </a:r>
          </a:p>
        </p:txBody>
      </p:sp>
      <p:sp>
        <p:nvSpPr>
          <p:cNvPr id="61" name="矩形 60">
            <a:extLst>
              <a:ext uri="{FF2B5EF4-FFF2-40B4-BE49-F238E27FC236}">
                <a16:creationId xmlns:a16="http://schemas.microsoft.com/office/drawing/2014/main" id="{59275BFB-D227-3B45-B9CC-D7E53FA15950}"/>
              </a:ext>
            </a:extLst>
          </p:cNvPr>
          <p:cNvSpPr/>
          <p:nvPr/>
        </p:nvSpPr>
        <p:spPr>
          <a:xfrm>
            <a:off x="8605474" y="5142989"/>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任务监控</a:t>
            </a:r>
          </a:p>
        </p:txBody>
      </p:sp>
      <p:sp>
        <p:nvSpPr>
          <p:cNvPr id="62" name="矩形 61">
            <a:extLst>
              <a:ext uri="{FF2B5EF4-FFF2-40B4-BE49-F238E27FC236}">
                <a16:creationId xmlns:a16="http://schemas.microsoft.com/office/drawing/2014/main" id="{2297E7C7-62D2-364D-A5B9-B10528DFF8E0}"/>
              </a:ext>
            </a:extLst>
          </p:cNvPr>
          <p:cNvSpPr/>
          <p:nvPr/>
        </p:nvSpPr>
        <p:spPr>
          <a:xfrm>
            <a:off x="8605474" y="4419089"/>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数据管理</a:t>
            </a:r>
          </a:p>
        </p:txBody>
      </p:sp>
      <p:sp>
        <p:nvSpPr>
          <p:cNvPr id="63" name="矩形 62">
            <a:extLst>
              <a:ext uri="{FF2B5EF4-FFF2-40B4-BE49-F238E27FC236}">
                <a16:creationId xmlns:a16="http://schemas.microsoft.com/office/drawing/2014/main" id="{D652095B-7B48-4144-82CA-E910B8A6CE8E}"/>
              </a:ext>
            </a:extLst>
          </p:cNvPr>
          <p:cNvSpPr/>
          <p:nvPr/>
        </p:nvSpPr>
        <p:spPr>
          <a:xfrm>
            <a:off x="2052813" y="5685322"/>
            <a:ext cx="5905499" cy="792541"/>
          </a:xfrm>
          <a:prstGeom prst="rect">
            <a:avLst/>
          </a:prstGeom>
          <a:solidFill>
            <a:schemeClr val="tx1">
              <a:lumMod val="65000"/>
              <a:lumOff val="3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altLang="zh-CN" dirty="0">
                <a:solidFill>
                  <a:schemeClr val="tx1"/>
                </a:solidFill>
                <a:latin typeface="微软雅黑" panose="020B0503020204020204" pitchFamily="34" charset="-122"/>
                <a:ea typeface="微软雅黑" panose="020B0503020204020204" pitchFamily="34" charset="-122"/>
              </a:rPr>
              <a:t>API</a:t>
            </a:r>
            <a:r>
              <a:rPr lang="zh-CN" altLang="en-US" dirty="0">
                <a:solidFill>
                  <a:schemeClr val="tx1"/>
                </a:solidFill>
                <a:latin typeface="微软雅黑" panose="020B0503020204020204" pitchFamily="34" charset="-122"/>
                <a:ea typeface="微软雅黑" panose="020B0503020204020204" pitchFamily="34" charset="-122"/>
              </a:rPr>
              <a:t>接口</a:t>
            </a:r>
          </a:p>
        </p:txBody>
      </p:sp>
      <p:sp>
        <p:nvSpPr>
          <p:cNvPr id="64" name="矩形 63">
            <a:extLst>
              <a:ext uri="{FF2B5EF4-FFF2-40B4-BE49-F238E27FC236}">
                <a16:creationId xmlns:a16="http://schemas.microsoft.com/office/drawing/2014/main" id="{5DDBCD71-7A3F-6441-BB26-F69509552D3A}"/>
              </a:ext>
            </a:extLst>
          </p:cNvPr>
          <p:cNvSpPr/>
          <p:nvPr/>
        </p:nvSpPr>
        <p:spPr>
          <a:xfrm>
            <a:off x="3165253" y="5924506"/>
            <a:ext cx="1003300" cy="451757"/>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用户接口</a:t>
            </a:r>
          </a:p>
        </p:txBody>
      </p:sp>
      <p:sp>
        <p:nvSpPr>
          <p:cNvPr id="65" name="矩形 64">
            <a:extLst>
              <a:ext uri="{FF2B5EF4-FFF2-40B4-BE49-F238E27FC236}">
                <a16:creationId xmlns:a16="http://schemas.microsoft.com/office/drawing/2014/main" id="{3786F10E-E01E-0E49-91B7-9BCBFFC4C321}"/>
              </a:ext>
            </a:extLst>
          </p:cNvPr>
          <p:cNvSpPr/>
          <p:nvPr/>
        </p:nvSpPr>
        <p:spPr>
          <a:xfrm>
            <a:off x="4470236" y="5949149"/>
            <a:ext cx="1003300" cy="451757"/>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用户行为接口</a:t>
            </a:r>
          </a:p>
        </p:txBody>
      </p:sp>
      <p:sp>
        <p:nvSpPr>
          <p:cNvPr id="66" name="矩形 65">
            <a:extLst>
              <a:ext uri="{FF2B5EF4-FFF2-40B4-BE49-F238E27FC236}">
                <a16:creationId xmlns:a16="http://schemas.microsoft.com/office/drawing/2014/main" id="{0F2C2794-DD33-4346-BC29-83894B660E0E}"/>
              </a:ext>
            </a:extLst>
          </p:cNvPr>
          <p:cNvSpPr/>
          <p:nvPr/>
        </p:nvSpPr>
        <p:spPr>
          <a:xfrm>
            <a:off x="5773913" y="5952628"/>
            <a:ext cx="1003300" cy="451757"/>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物品信息接口</a:t>
            </a:r>
          </a:p>
        </p:txBody>
      </p:sp>
      <p:sp>
        <p:nvSpPr>
          <p:cNvPr id="67" name="矩形 66">
            <a:extLst>
              <a:ext uri="{FF2B5EF4-FFF2-40B4-BE49-F238E27FC236}">
                <a16:creationId xmlns:a16="http://schemas.microsoft.com/office/drawing/2014/main" id="{57D77B85-9F23-D141-A160-1EDC5AB7F3C3}"/>
              </a:ext>
            </a:extLst>
          </p:cNvPr>
          <p:cNvSpPr/>
          <p:nvPr/>
        </p:nvSpPr>
        <p:spPr>
          <a:xfrm>
            <a:off x="8309526" y="1210691"/>
            <a:ext cx="1562103" cy="1587650"/>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r>
              <a:rPr lang="zh-CN" altLang="en-US" dirty="0">
                <a:solidFill>
                  <a:schemeClr val="tx1"/>
                </a:solidFill>
                <a:latin typeface="微软雅黑" panose="020B0503020204020204" pitchFamily="34" charset="-122"/>
                <a:ea typeface="微软雅黑" panose="020B0503020204020204" pitchFamily="34" charset="-122"/>
              </a:rPr>
              <a:t>融合库</a:t>
            </a:r>
          </a:p>
        </p:txBody>
      </p:sp>
      <p:sp>
        <p:nvSpPr>
          <p:cNvPr id="68" name="矩形 67">
            <a:extLst>
              <a:ext uri="{FF2B5EF4-FFF2-40B4-BE49-F238E27FC236}">
                <a16:creationId xmlns:a16="http://schemas.microsoft.com/office/drawing/2014/main" id="{AFC3DB43-89FD-924D-BF29-A3E1C7E65AF6}"/>
              </a:ext>
            </a:extLst>
          </p:cNvPr>
          <p:cNvSpPr/>
          <p:nvPr/>
        </p:nvSpPr>
        <p:spPr>
          <a:xfrm>
            <a:off x="8436192" y="1698432"/>
            <a:ext cx="612320" cy="3048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投票</a:t>
            </a:r>
          </a:p>
        </p:txBody>
      </p:sp>
      <p:sp>
        <p:nvSpPr>
          <p:cNvPr id="69" name="矩形 68">
            <a:extLst>
              <a:ext uri="{FF2B5EF4-FFF2-40B4-BE49-F238E27FC236}">
                <a16:creationId xmlns:a16="http://schemas.microsoft.com/office/drawing/2014/main" id="{D8C2EEFC-6B58-654F-8FAF-4D199B5B7F89}"/>
              </a:ext>
            </a:extLst>
          </p:cNvPr>
          <p:cNvSpPr/>
          <p:nvPr/>
        </p:nvSpPr>
        <p:spPr>
          <a:xfrm>
            <a:off x="9181520" y="1698432"/>
            <a:ext cx="612320" cy="3048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加权</a:t>
            </a:r>
          </a:p>
        </p:txBody>
      </p:sp>
      <p:sp>
        <p:nvSpPr>
          <p:cNvPr id="70" name="矩形 69">
            <a:extLst>
              <a:ext uri="{FF2B5EF4-FFF2-40B4-BE49-F238E27FC236}">
                <a16:creationId xmlns:a16="http://schemas.microsoft.com/office/drawing/2014/main" id="{BE95961F-F8FA-454E-B213-C0EA4D63EFBA}"/>
              </a:ext>
            </a:extLst>
          </p:cNvPr>
          <p:cNvSpPr/>
          <p:nvPr/>
        </p:nvSpPr>
        <p:spPr>
          <a:xfrm>
            <a:off x="8436192" y="2231276"/>
            <a:ext cx="612320" cy="3048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合并</a:t>
            </a:r>
          </a:p>
        </p:txBody>
      </p:sp>
      <p:sp>
        <p:nvSpPr>
          <p:cNvPr id="71" name="箭头: 右 132">
            <a:extLst>
              <a:ext uri="{FF2B5EF4-FFF2-40B4-BE49-F238E27FC236}">
                <a16:creationId xmlns:a16="http://schemas.microsoft.com/office/drawing/2014/main" id="{0D390DDB-EAB5-AE4B-8748-2E025D57B401}"/>
              </a:ext>
            </a:extLst>
          </p:cNvPr>
          <p:cNvSpPr/>
          <p:nvPr/>
        </p:nvSpPr>
        <p:spPr>
          <a:xfrm>
            <a:off x="7781996" y="1874228"/>
            <a:ext cx="597503" cy="5207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2" name="圆角矩形 17">
            <a:extLst>
              <a:ext uri="{FF2B5EF4-FFF2-40B4-BE49-F238E27FC236}">
                <a16:creationId xmlns:a16="http://schemas.microsoft.com/office/drawing/2014/main" id="{09F36ED1-B7C4-3546-BD3C-02B3F1C69AEC}"/>
              </a:ext>
            </a:extLst>
          </p:cNvPr>
          <p:cNvSpPr/>
          <p:nvPr/>
        </p:nvSpPr>
        <p:spPr>
          <a:xfrm>
            <a:off x="2052814" y="5140428"/>
            <a:ext cx="5772774" cy="419406"/>
          </a:xfrm>
          <a:prstGeom prst="roundRect">
            <a:avLst/>
          </a:prstGeom>
          <a:solidFill>
            <a:schemeClr val="tx1">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数据存储及索引</a:t>
            </a:r>
          </a:p>
        </p:txBody>
      </p:sp>
      <p:sp>
        <p:nvSpPr>
          <p:cNvPr id="73" name="箭头: 左右 134">
            <a:extLst>
              <a:ext uri="{FF2B5EF4-FFF2-40B4-BE49-F238E27FC236}">
                <a16:creationId xmlns:a16="http://schemas.microsoft.com/office/drawing/2014/main" id="{74E75EB4-5048-8545-B812-D116F821E8A9}"/>
              </a:ext>
            </a:extLst>
          </p:cNvPr>
          <p:cNvSpPr/>
          <p:nvPr/>
        </p:nvSpPr>
        <p:spPr>
          <a:xfrm>
            <a:off x="7730916" y="3815929"/>
            <a:ext cx="833042" cy="520700"/>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74" name="箭头: 左右 135">
            <a:extLst>
              <a:ext uri="{FF2B5EF4-FFF2-40B4-BE49-F238E27FC236}">
                <a16:creationId xmlns:a16="http://schemas.microsoft.com/office/drawing/2014/main" id="{2FF158FE-E323-9449-A928-80CDF72D5465}"/>
              </a:ext>
            </a:extLst>
          </p:cNvPr>
          <p:cNvSpPr/>
          <p:nvPr/>
        </p:nvSpPr>
        <p:spPr>
          <a:xfrm>
            <a:off x="7707818" y="5074135"/>
            <a:ext cx="833042" cy="520700"/>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5" name="箭头: 左右 136">
            <a:extLst>
              <a:ext uri="{FF2B5EF4-FFF2-40B4-BE49-F238E27FC236}">
                <a16:creationId xmlns:a16="http://schemas.microsoft.com/office/drawing/2014/main" id="{4519F9C8-5B45-4E47-AF08-F602B01538CA}"/>
              </a:ext>
            </a:extLst>
          </p:cNvPr>
          <p:cNvSpPr/>
          <p:nvPr/>
        </p:nvSpPr>
        <p:spPr>
          <a:xfrm rot="5400000">
            <a:off x="6319755" y="5449926"/>
            <a:ext cx="563005" cy="351911"/>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6" name="箭头: 左右 137">
            <a:extLst>
              <a:ext uri="{FF2B5EF4-FFF2-40B4-BE49-F238E27FC236}">
                <a16:creationId xmlns:a16="http://schemas.microsoft.com/office/drawing/2014/main" id="{065A4764-2A64-3D46-A1D8-77B6B35B733C}"/>
              </a:ext>
            </a:extLst>
          </p:cNvPr>
          <p:cNvSpPr/>
          <p:nvPr/>
        </p:nvSpPr>
        <p:spPr>
          <a:xfrm rot="5400000">
            <a:off x="3322933" y="5474365"/>
            <a:ext cx="563005" cy="351911"/>
          </a:xfrm>
          <a:prstGeom prst="lef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7" name="矩形 106">
            <a:extLst>
              <a:ext uri="{FF2B5EF4-FFF2-40B4-BE49-F238E27FC236}">
                <a16:creationId xmlns:a16="http://schemas.microsoft.com/office/drawing/2014/main" id="{139633E2-4AAF-A642-831C-AB294A7D0140}"/>
              </a:ext>
            </a:extLst>
          </p:cNvPr>
          <p:cNvSpPr/>
          <p:nvPr/>
        </p:nvSpPr>
        <p:spPr>
          <a:xfrm>
            <a:off x="240731" y="836023"/>
            <a:ext cx="1373984" cy="588948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sz="1600" dirty="0">
                <a:solidFill>
                  <a:schemeClr val="tx1"/>
                </a:solidFill>
                <a:latin typeface="微软雅黑" panose="020B0503020204020204" pitchFamily="34" charset="-122"/>
                <a:ea typeface="微软雅黑" panose="020B0503020204020204" pitchFamily="34" charset="-122"/>
              </a:rPr>
              <a:t>数据源</a:t>
            </a:r>
          </a:p>
        </p:txBody>
      </p:sp>
      <p:sp>
        <p:nvSpPr>
          <p:cNvPr id="108" name="矩形 107">
            <a:extLst>
              <a:ext uri="{FF2B5EF4-FFF2-40B4-BE49-F238E27FC236}">
                <a16:creationId xmlns:a16="http://schemas.microsoft.com/office/drawing/2014/main" id="{9C9B35DD-69C4-3E47-91AE-FDC80AD5B65E}"/>
              </a:ext>
            </a:extLst>
          </p:cNvPr>
          <p:cNvSpPr/>
          <p:nvPr/>
        </p:nvSpPr>
        <p:spPr>
          <a:xfrm>
            <a:off x="438353" y="1262216"/>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用户信息</a:t>
            </a:r>
          </a:p>
        </p:txBody>
      </p:sp>
      <p:sp>
        <p:nvSpPr>
          <p:cNvPr id="109" name="矩形 108">
            <a:extLst>
              <a:ext uri="{FF2B5EF4-FFF2-40B4-BE49-F238E27FC236}">
                <a16:creationId xmlns:a16="http://schemas.microsoft.com/office/drawing/2014/main" id="{AAFE5974-B1D3-AB44-A43A-86B50642797B}"/>
              </a:ext>
            </a:extLst>
          </p:cNvPr>
          <p:cNvSpPr/>
          <p:nvPr/>
        </p:nvSpPr>
        <p:spPr>
          <a:xfrm>
            <a:off x="438353" y="2860702"/>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交易数据</a:t>
            </a:r>
          </a:p>
        </p:txBody>
      </p:sp>
      <p:sp>
        <p:nvSpPr>
          <p:cNvPr id="110" name="矩形 109">
            <a:extLst>
              <a:ext uri="{FF2B5EF4-FFF2-40B4-BE49-F238E27FC236}">
                <a16:creationId xmlns:a16="http://schemas.microsoft.com/office/drawing/2014/main" id="{E10DBE8C-87F3-C947-9316-C9732E870AD8}"/>
              </a:ext>
            </a:extLst>
          </p:cNvPr>
          <p:cNvSpPr/>
          <p:nvPr/>
        </p:nvSpPr>
        <p:spPr>
          <a:xfrm>
            <a:off x="438353" y="3659945"/>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CRM</a:t>
            </a:r>
            <a:r>
              <a:rPr lang="zh-CN" altLang="en-US" sz="1400" dirty="0">
                <a:latin typeface="微软雅黑" panose="020B0503020204020204" pitchFamily="34" charset="-122"/>
                <a:ea typeface="微软雅黑" panose="020B0503020204020204" pitchFamily="34" charset="-122"/>
              </a:rPr>
              <a:t>系统</a:t>
            </a:r>
          </a:p>
        </p:txBody>
      </p:sp>
      <p:sp>
        <p:nvSpPr>
          <p:cNvPr id="111" name="矩形 110">
            <a:extLst>
              <a:ext uri="{FF2B5EF4-FFF2-40B4-BE49-F238E27FC236}">
                <a16:creationId xmlns:a16="http://schemas.microsoft.com/office/drawing/2014/main" id="{3EF1B166-1504-1944-9819-459263BC7E8B}"/>
              </a:ext>
            </a:extLst>
          </p:cNvPr>
          <p:cNvSpPr/>
          <p:nvPr/>
        </p:nvSpPr>
        <p:spPr>
          <a:xfrm>
            <a:off x="438353" y="4459188"/>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保险数据</a:t>
            </a:r>
          </a:p>
        </p:txBody>
      </p:sp>
      <p:sp>
        <p:nvSpPr>
          <p:cNvPr id="112" name="矩形 111">
            <a:extLst>
              <a:ext uri="{FF2B5EF4-FFF2-40B4-BE49-F238E27FC236}">
                <a16:creationId xmlns:a16="http://schemas.microsoft.com/office/drawing/2014/main" id="{4827E67C-63BC-BB48-96C3-0E62B0A24B1A}"/>
              </a:ext>
            </a:extLst>
          </p:cNvPr>
          <p:cNvSpPr/>
          <p:nvPr/>
        </p:nvSpPr>
        <p:spPr>
          <a:xfrm>
            <a:off x="438353" y="5258431"/>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APP</a:t>
            </a:r>
            <a:r>
              <a:rPr lang="zh-CN" altLang="en-US" sz="1400" dirty="0">
                <a:latin typeface="微软雅黑" panose="020B0503020204020204" pitchFamily="34" charset="-122"/>
                <a:ea typeface="微软雅黑" panose="020B0503020204020204" pitchFamily="34" charset="-122"/>
              </a:rPr>
              <a:t>微信</a:t>
            </a:r>
          </a:p>
        </p:txBody>
      </p:sp>
      <p:sp>
        <p:nvSpPr>
          <p:cNvPr id="113" name="矩形 112">
            <a:extLst>
              <a:ext uri="{FF2B5EF4-FFF2-40B4-BE49-F238E27FC236}">
                <a16:creationId xmlns:a16="http://schemas.microsoft.com/office/drawing/2014/main" id="{2B969008-0381-484F-B1DE-494E57A06E27}"/>
              </a:ext>
            </a:extLst>
          </p:cNvPr>
          <p:cNvSpPr/>
          <p:nvPr/>
        </p:nvSpPr>
        <p:spPr>
          <a:xfrm>
            <a:off x="438353" y="2061459"/>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卡数据</a:t>
            </a:r>
          </a:p>
        </p:txBody>
      </p:sp>
      <p:sp>
        <p:nvSpPr>
          <p:cNvPr id="114" name="矩形 113">
            <a:extLst>
              <a:ext uri="{FF2B5EF4-FFF2-40B4-BE49-F238E27FC236}">
                <a16:creationId xmlns:a16="http://schemas.microsoft.com/office/drawing/2014/main" id="{3B8594C9-A236-4E43-9C55-51A3D9F54CC1}"/>
              </a:ext>
            </a:extLst>
          </p:cNvPr>
          <p:cNvSpPr/>
          <p:nvPr/>
        </p:nvSpPr>
        <p:spPr>
          <a:xfrm>
            <a:off x="438353" y="6057675"/>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其他</a:t>
            </a:r>
          </a:p>
        </p:txBody>
      </p:sp>
      <p:sp>
        <p:nvSpPr>
          <p:cNvPr id="115" name="箭头: 右 146">
            <a:extLst>
              <a:ext uri="{FF2B5EF4-FFF2-40B4-BE49-F238E27FC236}">
                <a16:creationId xmlns:a16="http://schemas.microsoft.com/office/drawing/2014/main" id="{3D362E6C-D33F-4A47-81E2-60E9326C9FFF}"/>
              </a:ext>
            </a:extLst>
          </p:cNvPr>
          <p:cNvSpPr/>
          <p:nvPr/>
        </p:nvSpPr>
        <p:spPr>
          <a:xfrm>
            <a:off x="1590770" y="5821242"/>
            <a:ext cx="438795" cy="5207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16" name="矩形 115">
            <a:extLst>
              <a:ext uri="{FF2B5EF4-FFF2-40B4-BE49-F238E27FC236}">
                <a16:creationId xmlns:a16="http://schemas.microsoft.com/office/drawing/2014/main" id="{C78DC0EC-A911-3A42-863C-1DF365CCCC08}"/>
              </a:ext>
            </a:extLst>
          </p:cNvPr>
          <p:cNvSpPr/>
          <p:nvPr/>
        </p:nvSpPr>
        <p:spPr>
          <a:xfrm>
            <a:off x="10435611" y="836023"/>
            <a:ext cx="1373984" cy="588948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zh-CN" altLang="en-US" sz="1600" dirty="0">
                <a:solidFill>
                  <a:schemeClr val="tx1"/>
                </a:solidFill>
                <a:latin typeface="微软雅黑" panose="020B0503020204020204" pitchFamily="34" charset="-122"/>
                <a:ea typeface="微软雅黑" panose="020B0503020204020204" pitchFamily="34" charset="-122"/>
              </a:rPr>
              <a:t>推荐结果触达点</a:t>
            </a:r>
          </a:p>
        </p:txBody>
      </p:sp>
      <p:sp>
        <p:nvSpPr>
          <p:cNvPr id="117" name="矩形 116">
            <a:extLst>
              <a:ext uri="{FF2B5EF4-FFF2-40B4-BE49-F238E27FC236}">
                <a16:creationId xmlns:a16="http://schemas.microsoft.com/office/drawing/2014/main" id="{89DA9046-91B3-184A-BD28-160361A28A48}"/>
              </a:ext>
            </a:extLst>
          </p:cNvPr>
          <p:cNvSpPr/>
          <p:nvPr/>
        </p:nvSpPr>
        <p:spPr>
          <a:xfrm>
            <a:off x="10657008" y="1514631"/>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外呼渠道</a:t>
            </a:r>
          </a:p>
        </p:txBody>
      </p:sp>
      <p:sp>
        <p:nvSpPr>
          <p:cNvPr id="118" name="箭头: 右 149">
            <a:extLst>
              <a:ext uri="{FF2B5EF4-FFF2-40B4-BE49-F238E27FC236}">
                <a16:creationId xmlns:a16="http://schemas.microsoft.com/office/drawing/2014/main" id="{5B4DB6E9-FB9A-8146-BB24-783EF925BAB5}"/>
              </a:ext>
            </a:extLst>
          </p:cNvPr>
          <p:cNvSpPr/>
          <p:nvPr/>
        </p:nvSpPr>
        <p:spPr>
          <a:xfrm>
            <a:off x="10100734" y="1784609"/>
            <a:ext cx="438795" cy="5207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19" name="箭头: 右 150">
            <a:extLst>
              <a:ext uri="{FF2B5EF4-FFF2-40B4-BE49-F238E27FC236}">
                <a16:creationId xmlns:a16="http://schemas.microsoft.com/office/drawing/2014/main" id="{CB11EBA3-5F1F-014D-9809-1F897BFF6F84}"/>
              </a:ext>
            </a:extLst>
          </p:cNvPr>
          <p:cNvSpPr/>
          <p:nvPr/>
        </p:nvSpPr>
        <p:spPr>
          <a:xfrm rot="16200000">
            <a:off x="4798796" y="4738269"/>
            <a:ext cx="486983" cy="4243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20" name="矩形 119">
            <a:extLst>
              <a:ext uri="{FF2B5EF4-FFF2-40B4-BE49-F238E27FC236}">
                <a16:creationId xmlns:a16="http://schemas.microsoft.com/office/drawing/2014/main" id="{8757CB69-7E74-7848-B3E3-1AE8D2B5A3EE}"/>
              </a:ext>
            </a:extLst>
          </p:cNvPr>
          <p:cNvSpPr/>
          <p:nvPr/>
        </p:nvSpPr>
        <p:spPr>
          <a:xfrm>
            <a:off x="10657008" y="2309217"/>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APP</a:t>
            </a:r>
            <a:endParaRPr lang="zh-CN" altLang="en-US" sz="1400" dirty="0">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26299127-534E-BB49-8DFA-C926D5D35FD2}"/>
              </a:ext>
            </a:extLst>
          </p:cNvPr>
          <p:cNvSpPr/>
          <p:nvPr/>
        </p:nvSpPr>
        <p:spPr>
          <a:xfrm>
            <a:off x="10657008" y="3103803"/>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微信</a:t>
            </a:r>
          </a:p>
        </p:txBody>
      </p:sp>
      <p:sp>
        <p:nvSpPr>
          <p:cNvPr id="122" name="矩形 121">
            <a:extLst>
              <a:ext uri="{FF2B5EF4-FFF2-40B4-BE49-F238E27FC236}">
                <a16:creationId xmlns:a16="http://schemas.microsoft.com/office/drawing/2014/main" id="{3FF8A78B-C094-334B-9047-69F2FE605FB9}"/>
              </a:ext>
            </a:extLst>
          </p:cNvPr>
          <p:cNvSpPr/>
          <p:nvPr/>
        </p:nvSpPr>
        <p:spPr>
          <a:xfrm>
            <a:off x="10657008" y="3898389"/>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业务员</a:t>
            </a:r>
          </a:p>
        </p:txBody>
      </p:sp>
      <p:sp>
        <p:nvSpPr>
          <p:cNvPr id="124" name="矩形 123">
            <a:extLst>
              <a:ext uri="{FF2B5EF4-FFF2-40B4-BE49-F238E27FC236}">
                <a16:creationId xmlns:a16="http://schemas.microsoft.com/office/drawing/2014/main" id="{7500B8A8-D679-A34E-ACCC-5F9892778438}"/>
              </a:ext>
            </a:extLst>
          </p:cNvPr>
          <p:cNvSpPr/>
          <p:nvPr/>
        </p:nvSpPr>
        <p:spPr>
          <a:xfrm>
            <a:off x="10657008" y="4680742"/>
            <a:ext cx="1003300" cy="52070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CRM</a:t>
            </a:r>
            <a:endParaRPr lang="zh-CN" altLang="en-US" sz="1400" dirty="0">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874340BC-D60B-4A4A-B884-E802128A6C2A}"/>
              </a:ext>
            </a:extLst>
          </p:cNvPr>
          <p:cNvSpPr/>
          <p:nvPr/>
        </p:nvSpPr>
        <p:spPr>
          <a:xfrm>
            <a:off x="8605474" y="3695189"/>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训练平台</a:t>
            </a:r>
          </a:p>
        </p:txBody>
      </p:sp>
      <p:sp>
        <p:nvSpPr>
          <p:cNvPr id="126" name="矩形 125">
            <a:extLst>
              <a:ext uri="{FF2B5EF4-FFF2-40B4-BE49-F238E27FC236}">
                <a16:creationId xmlns:a16="http://schemas.microsoft.com/office/drawing/2014/main" id="{724F69D9-39E9-E241-8D71-A4976D76A996}"/>
              </a:ext>
            </a:extLst>
          </p:cNvPr>
          <p:cNvSpPr/>
          <p:nvPr/>
        </p:nvSpPr>
        <p:spPr>
          <a:xfrm>
            <a:off x="6607138" y="5923125"/>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语义分析</a:t>
            </a:r>
          </a:p>
        </p:txBody>
      </p:sp>
      <p:sp>
        <p:nvSpPr>
          <p:cNvPr id="127" name="矩形 126">
            <a:extLst>
              <a:ext uri="{FF2B5EF4-FFF2-40B4-BE49-F238E27FC236}">
                <a16:creationId xmlns:a16="http://schemas.microsoft.com/office/drawing/2014/main" id="{A8DEE3AF-AD07-3145-A085-C17A6FA56C89}"/>
              </a:ext>
            </a:extLst>
          </p:cNvPr>
          <p:cNvSpPr/>
          <p:nvPr/>
        </p:nvSpPr>
        <p:spPr>
          <a:xfrm>
            <a:off x="3633053" y="3695189"/>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GBDT</a:t>
            </a:r>
            <a:endParaRPr lang="zh-CN" altLang="en-US" sz="1400" dirty="0">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9381DA6B-FFEC-AA45-B0A5-FFB4147F736B}"/>
              </a:ext>
            </a:extLst>
          </p:cNvPr>
          <p:cNvSpPr/>
          <p:nvPr/>
        </p:nvSpPr>
        <p:spPr>
          <a:xfrm>
            <a:off x="3640043" y="4307627"/>
            <a:ext cx="1003300" cy="520700"/>
          </a:xfrm>
          <a:prstGeom prst="rect">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LSTM</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2563943"/>
      </p:ext>
    </p:extLst>
  </p:cSld>
  <p:clrMapOvr>
    <a:masterClrMapping/>
  </p:clrMapOvr>
  <p:transition spd="slow" advTm="2000">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6099" y="209463"/>
            <a:ext cx="1702191" cy="1055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微软雅黑" panose="020B0503020204020204" pitchFamily="34" charset="-122"/>
                <a:ea typeface="微软雅黑" panose="020B0503020204020204" pitchFamily="34" charset="-122"/>
              </a:rPr>
              <a:t>LOGO</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96557" y="737001"/>
            <a:ext cx="11113187" cy="5029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kern="1400" dirty="0">
                <a:solidFill>
                  <a:schemeClr val="tx1">
                    <a:lumMod val="75000"/>
                    <a:lumOff val="25000"/>
                  </a:schemeClr>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谢谢</a:t>
            </a:r>
            <a:endParaRPr lang="en-US" altLang="zh-CN" sz="3600" b="1" kern="1400" dirty="0">
              <a:solidFill>
                <a:schemeClr val="tx1">
                  <a:lumMod val="75000"/>
                  <a:lumOff val="25000"/>
                </a:schemeClr>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endParaRPr>
          </a:p>
          <a:p>
            <a:pPr algn="ctr"/>
            <a:endParaRPr lang="en-US" altLang="zh-CN" sz="1400" b="1" kern="1400" dirty="0">
              <a:solidFill>
                <a:schemeClr val="tx1">
                  <a:lumMod val="75000"/>
                  <a:lumOff val="25000"/>
                </a:schemeClr>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2515068"/>
      </p:ext>
    </p:extLst>
  </p:cSld>
  <p:clrMapOvr>
    <a:masterClrMapping/>
  </p:clrMapOvr>
  <p:transition spd="slow" advClick="0"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23697" y="234996"/>
            <a:ext cx="483883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微软雅黑" panose="020B0503020204020204" charset="-122"/>
                <a:ea typeface="微软雅黑" panose="020B0503020204020204" charset="-122"/>
              </a:rPr>
              <a:t>业务场景分析（电影、电商）</a:t>
            </a:r>
            <a:endParaRPr lang="en-US" altLang="zh-CN"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B85A830B-5DA1-6240-A584-4FA82B4E03F9}"/>
              </a:ext>
            </a:extLst>
          </p:cNvPr>
          <p:cNvPicPr>
            <a:picLocks noChangeAspect="1"/>
          </p:cNvPicPr>
          <p:nvPr/>
        </p:nvPicPr>
        <p:blipFill>
          <a:blip r:embed="rId4"/>
          <a:stretch>
            <a:fillRect/>
          </a:stretch>
        </p:blipFill>
        <p:spPr>
          <a:xfrm>
            <a:off x="0" y="807462"/>
            <a:ext cx="6217526" cy="2681164"/>
          </a:xfrm>
          <a:prstGeom prst="rect">
            <a:avLst/>
          </a:prstGeom>
        </p:spPr>
      </p:pic>
      <p:pic>
        <p:nvPicPr>
          <p:cNvPr id="9" name="图片 8">
            <a:extLst>
              <a:ext uri="{FF2B5EF4-FFF2-40B4-BE49-F238E27FC236}">
                <a16:creationId xmlns:a16="http://schemas.microsoft.com/office/drawing/2014/main" id="{B1191A13-367B-3F4B-B54E-9F6E34815E49}"/>
              </a:ext>
            </a:extLst>
          </p:cNvPr>
          <p:cNvPicPr>
            <a:picLocks noChangeAspect="1"/>
          </p:cNvPicPr>
          <p:nvPr/>
        </p:nvPicPr>
        <p:blipFill>
          <a:blip r:embed="rId5"/>
          <a:stretch>
            <a:fillRect/>
          </a:stretch>
        </p:blipFill>
        <p:spPr>
          <a:xfrm>
            <a:off x="390712" y="3238719"/>
            <a:ext cx="5436102" cy="3333531"/>
          </a:xfrm>
          <a:prstGeom prst="rect">
            <a:avLst/>
          </a:prstGeom>
        </p:spPr>
      </p:pic>
      <p:pic>
        <p:nvPicPr>
          <p:cNvPr id="26" name="图片 25">
            <a:extLst>
              <a:ext uri="{FF2B5EF4-FFF2-40B4-BE49-F238E27FC236}">
                <a16:creationId xmlns:a16="http://schemas.microsoft.com/office/drawing/2014/main" id="{8DEA5E34-60A1-364C-B7FC-728CAE4F1B43}"/>
              </a:ext>
            </a:extLst>
          </p:cNvPr>
          <p:cNvPicPr>
            <a:picLocks noChangeAspect="1"/>
          </p:cNvPicPr>
          <p:nvPr/>
        </p:nvPicPr>
        <p:blipFill>
          <a:blip r:embed="rId6"/>
          <a:stretch>
            <a:fillRect/>
          </a:stretch>
        </p:blipFill>
        <p:spPr>
          <a:xfrm>
            <a:off x="5826814" y="1220438"/>
            <a:ext cx="6449748" cy="3810000"/>
          </a:xfrm>
          <a:prstGeom prst="rect">
            <a:avLst/>
          </a:prstGeom>
        </p:spPr>
      </p:pic>
      <p:pic>
        <p:nvPicPr>
          <p:cNvPr id="28" name="图片 27">
            <a:extLst>
              <a:ext uri="{FF2B5EF4-FFF2-40B4-BE49-F238E27FC236}">
                <a16:creationId xmlns:a16="http://schemas.microsoft.com/office/drawing/2014/main" id="{5CF749DE-36BD-3F48-B673-198BA75D977C}"/>
              </a:ext>
            </a:extLst>
          </p:cNvPr>
          <p:cNvPicPr>
            <a:picLocks noChangeAspect="1"/>
          </p:cNvPicPr>
          <p:nvPr/>
        </p:nvPicPr>
        <p:blipFill>
          <a:blip r:embed="rId7"/>
          <a:stretch>
            <a:fillRect/>
          </a:stretch>
        </p:blipFill>
        <p:spPr>
          <a:xfrm>
            <a:off x="9636588" y="622263"/>
            <a:ext cx="2597693" cy="5626137"/>
          </a:xfrm>
          <a:prstGeom prst="rect">
            <a:avLst/>
          </a:prstGeom>
        </p:spPr>
      </p:pic>
    </p:spTree>
    <p:extLst>
      <p:ext uri="{BB962C8B-B14F-4D97-AF65-F5344CB8AC3E}">
        <p14:creationId xmlns:p14="http://schemas.microsoft.com/office/powerpoint/2010/main" val="3590550633"/>
      </p:ext>
    </p:extLst>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23697" y="234996"/>
            <a:ext cx="483883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微软雅黑" panose="020B0503020204020204" charset="-122"/>
                <a:ea typeface="微软雅黑" panose="020B0503020204020204" charset="-122"/>
              </a:rPr>
              <a:t>业务场景分析（信息流）</a:t>
            </a:r>
            <a:endParaRPr lang="en-US" altLang="zh-CN"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图片包含 屏幕截图, 文字&#10;&#10;描述已自动生成">
            <a:extLst>
              <a:ext uri="{FF2B5EF4-FFF2-40B4-BE49-F238E27FC236}">
                <a16:creationId xmlns:a16="http://schemas.microsoft.com/office/drawing/2014/main" id="{A6D2041D-B610-9D49-8A38-A5494D76D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99" y="744702"/>
            <a:ext cx="3166467" cy="6858000"/>
          </a:xfrm>
          <a:prstGeom prst="rect">
            <a:avLst/>
          </a:prstGeom>
        </p:spPr>
      </p:pic>
      <p:pic>
        <p:nvPicPr>
          <p:cNvPr id="12" name="图片 11" descr="图片包含 男士, 展示, 道路&#10;&#10;描述已自动生成">
            <a:extLst>
              <a:ext uri="{FF2B5EF4-FFF2-40B4-BE49-F238E27FC236}">
                <a16:creationId xmlns:a16="http://schemas.microsoft.com/office/drawing/2014/main" id="{A835187E-DB29-A140-A2AF-99126CF01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7916" y="744702"/>
            <a:ext cx="3166467" cy="6858000"/>
          </a:xfrm>
          <a:prstGeom prst="rect">
            <a:avLst/>
          </a:prstGeom>
        </p:spPr>
      </p:pic>
      <p:pic>
        <p:nvPicPr>
          <p:cNvPr id="14" name="图片 13" descr="图片包含 屏幕截图&#10;&#10;描述已自动生成">
            <a:extLst>
              <a:ext uri="{FF2B5EF4-FFF2-40B4-BE49-F238E27FC236}">
                <a16:creationId xmlns:a16="http://schemas.microsoft.com/office/drawing/2014/main" id="{6321F224-CAD8-B645-9BC5-F26F72242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186" y="515226"/>
            <a:ext cx="3552230" cy="6858000"/>
          </a:xfrm>
          <a:prstGeom prst="rect">
            <a:avLst/>
          </a:prstGeom>
        </p:spPr>
      </p:pic>
      <p:sp>
        <p:nvSpPr>
          <p:cNvPr id="15" name="文本框 14">
            <a:extLst>
              <a:ext uri="{FF2B5EF4-FFF2-40B4-BE49-F238E27FC236}">
                <a16:creationId xmlns:a16="http://schemas.microsoft.com/office/drawing/2014/main" id="{83B8DC9A-991D-9E48-8FF6-0838253E2AE7}"/>
              </a:ext>
            </a:extLst>
          </p:cNvPr>
          <p:cNvSpPr txBox="1"/>
          <p:nvPr/>
        </p:nvSpPr>
        <p:spPr>
          <a:xfrm>
            <a:off x="10237077" y="2543503"/>
            <a:ext cx="2063636" cy="1487839"/>
          </a:xfrm>
          <a:prstGeom prst="rect">
            <a:avLst/>
          </a:prstGeom>
          <a:noFill/>
        </p:spPr>
        <p:txBody>
          <a:bodyPr wrap="square" rtlCol="0">
            <a:spAutoFit/>
          </a:bodyPr>
          <a:lstStyle/>
          <a:p>
            <a:r>
              <a:rPr kumimoji="1" lang="zh-CN" altLang="en-US" dirty="0"/>
              <a:t>信息流推荐，</a:t>
            </a:r>
            <a:endParaRPr kumimoji="1" lang="en-US" altLang="zh-CN" dirty="0"/>
          </a:p>
          <a:p>
            <a:r>
              <a:rPr kumimoji="1" lang="zh-CN" altLang="en-US" dirty="0"/>
              <a:t>包含新闻推荐、</a:t>
            </a:r>
            <a:endParaRPr kumimoji="1" lang="en-US" altLang="zh-CN" dirty="0"/>
          </a:p>
          <a:p>
            <a:r>
              <a:rPr kumimoji="1" lang="zh-CN" altLang="en-US" dirty="0"/>
              <a:t>视频推荐以及</a:t>
            </a:r>
            <a:endParaRPr kumimoji="1" lang="en-US" altLang="zh-CN" dirty="0"/>
          </a:p>
          <a:p>
            <a:r>
              <a:rPr kumimoji="1" lang="zh-CN" altLang="en-US" dirty="0"/>
              <a:t>各式各样的</a:t>
            </a:r>
            <a:endParaRPr kumimoji="1" lang="en-US" altLang="zh-CN" dirty="0"/>
          </a:p>
          <a:p>
            <a:r>
              <a:rPr kumimoji="1" lang="zh-CN" altLang="en-US" dirty="0"/>
              <a:t>富文本推荐系统</a:t>
            </a:r>
            <a:endParaRPr kumimoji="1" lang="en-US" altLang="zh-CN" dirty="0"/>
          </a:p>
        </p:txBody>
      </p:sp>
    </p:spTree>
    <p:extLst>
      <p:ext uri="{BB962C8B-B14F-4D97-AF65-F5344CB8AC3E}">
        <p14:creationId xmlns:p14="http://schemas.microsoft.com/office/powerpoint/2010/main" val="3636205164"/>
      </p:ext>
    </p:extLst>
  </p:cSld>
  <p:clrMapOvr>
    <a:masterClrMapping/>
  </p:clrMapOvr>
  <p:transition spd="slow" advTm="2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23697" y="234996"/>
            <a:ext cx="4838838"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微软雅黑" panose="020B0503020204020204" charset="-122"/>
                <a:ea typeface="微软雅黑" panose="020B0503020204020204" charset="-122"/>
              </a:rPr>
              <a:t>数据类型</a:t>
            </a:r>
            <a:endParaRPr lang="en-US" altLang="zh-CN" sz="2400" dirty="0">
              <a:solidFill>
                <a:schemeClr val="bg1"/>
              </a:solidFill>
              <a:latin typeface="微软雅黑" panose="020B0503020204020204" charset="-122"/>
              <a:ea typeface="微软雅黑" panose="020B0503020204020204" charset="-122"/>
            </a:endParaRPr>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F48CB0B-E04A-7F4C-924E-39208341AA27}"/>
              </a:ext>
            </a:extLst>
          </p:cNvPr>
          <p:cNvPicPr>
            <a:picLocks noChangeAspect="1"/>
          </p:cNvPicPr>
          <p:nvPr/>
        </p:nvPicPr>
        <p:blipFill>
          <a:blip r:embed="rId4"/>
          <a:stretch>
            <a:fillRect/>
          </a:stretch>
        </p:blipFill>
        <p:spPr>
          <a:xfrm>
            <a:off x="-146189" y="756708"/>
            <a:ext cx="7463460" cy="6858000"/>
          </a:xfrm>
          <a:prstGeom prst="rect">
            <a:avLst/>
          </a:prstGeom>
        </p:spPr>
      </p:pic>
      <p:pic>
        <p:nvPicPr>
          <p:cNvPr id="9" name="图片 8">
            <a:extLst>
              <a:ext uri="{FF2B5EF4-FFF2-40B4-BE49-F238E27FC236}">
                <a16:creationId xmlns:a16="http://schemas.microsoft.com/office/drawing/2014/main" id="{83733198-2333-2941-B03E-07729F0A1757}"/>
              </a:ext>
            </a:extLst>
          </p:cNvPr>
          <p:cNvPicPr>
            <a:picLocks noChangeAspect="1"/>
          </p:cNvPicPr>
          <p:nvPr/>
        </p:nvPicPr>
        <p:blipFill>
          <a:blip r:embed="rId5"/>
          <a:stretch>
            <a:fillRect/>
          </a:stretch>
        </p:blipFill>
        <p:spPr>
          <a:xfrm>
            <a:off x="4726371" y="882650"/>
            <a:ext cx="8267700" cy="3873500"/>
          </a:xfrm>
          <a:prstGeom prst="rect">
            <a:avLst/>
          </a:prstGeom>
        </p:spPr>
      </p:pic>
      <p:sp>
        <p:nvSpPr>
          <p:cNvPr id="26" name="文本框 25">
            <a:extLst>
              <a:ext uri="{FF2B5EF4-FFF2-40B4-BE49-F238E27FC236}">
                <a16:creationId xmlns:a16="http://schemas.microsoft.com/office/drawing/2014/main" id="{16536FD1-CC96-2943-AF26-E428606FCFE4}"/>
              </a:ext>
            </a:extLst>
          </p:cNvPr>
          <p:cNvSpPr txBox="1"/>
          <p:nvPr/>
        </p:nvSpPr>
        <p:spPr>
          <a:xfrm>
            <a:off x="8471338" y="5517931"/>
            <a:ext cx="3647152" cy="646331"/>
          </a:xfrm>
          <a:prstGeom prst="rect">
            <a:avLst/>
          </a:prstGeom>
          <a:noFill/>
        </p:spPr>
        <p:txBody>
          <a:bodyPr wrap="none" rtlCol="0">
            <a:spAutoFit/>
          </a:bodyPr>
          <a:lstStyle/>
          <a:p>
            <a:r>
              <a:rPr kumimoji="1" lang="zh-CN" altLang="en-US" dirty="0"/>
              <a:t>显示反馈：用户评分体现用户偏好</a:t>
            </a:r>
            <a:endParaRPr kumimoji="1" lang="en-US" altLang="zh-CN" dirty="0"/>
          </a:p>
          <a:p>
            <a:r>
              <a:rPr kumimoji="1" lang="zh-CN" altLang="en-US" dirty="0"/>
              <a:t>隐式反馈：用户行为体现相关性</a:t>
            </a:r>
          </a:p>
        </p:txBody>
      </p:sp>
    </p:spTree>
    <p:extLst>
      <p:ext uri="{BB962C8B-B14F-4D97-AF65-F5344CB8AC3E}">
        <p14:creationId xmlns:p14="http://schemas.microsoft.com/office/powerpoint/2010/main" val="912789900"/>
      </p:ext>
    </p:extLst>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353762" y="234996"/>
            <a:ext cx="3034012" cy="525657"/>
          </a:xfrm>
          <a:prstGeom prst="rect">
            <a:avLst/>
          </a:prstGeom>
        </p:spPr>
        <p:txBody>
          <a:bodyPr wrap="square" numCol="1" spcCol="360000">
            <a:spAutoFit/>
          </a:bodyPr>
          <a:lstStyle/>
          <a:p>
            <a:pPr algn="ctr" defTabSz="608965">
              <a:lnSpc>
                <a:spcPct val="130000"/>
              </a:lnSpc>
            </a:pPr>
            <a:r>
              <a:rPr lang="zh-CN" altLang="en-US" sz="2400" dirty="0">
                <a:solidFill>
                  <a:schemeClr val="bg1"/>
                </a:solidFill>
                <a:latin typeface="微软雅黑" panose="020B0503020204020204" charset="-122"/>
                <a:ea typeface="微软雅黑" panose="020B0503020204020204" charset="-122"/>
              </a:rPr>
              <a:t>标签与画像系统</a:t>
            </a:r>
            <a:endParaRPr lang="en-US" altLang="zh-CN" sz="2400" dirty="0">
              <a:solidFill>
                <a:schemeClr val="bg1"/>
              </a:solidFill>
              <a:latin typeface="微软雅黑" panose="020B0503020204020204" charset="-122"/>
              <a:ea typeface="微软雅黑" panose="020B0503020204020204" charset="-122"/>
            </a:endParaRPr>
          </a:p>
        </p:txBody>
      </p:sp>
      <p:pic>
        <p:nvPicPr>
          <p:cNvPr id="9" name="内容占位符 3" descr="图片包含 屏幕截图&#10;&#10;描述已自动生成">
            <a:extLst>
              <a:ext uri="{FF2B5EF4-FFF2-40B4-BE49-F238E27FC236}">
                <a16:creationId xmlns:a16="http://schemas.microsoft.com/office/drawing/2014/main" id="{0A9F45A0-FA28-E74F-BE7A-796224C42946}"/>
              </a:ext>
            </a:extLst>
          </p:cNvPr>
          <p:cNvPicPr/>
          <p:nvPr/>
        </p:nvPicPr>
        <p:blipFill>
          <a:blip r:embed="rId4"/>
          <a:stretch>
            <a:fillRect/>
          </a:stretch>
        </p:blipFill>
        <p:spPr>
          <a:xfrm>
            <a:off x="5490030" y="30374"/>
            <a:ext cx="6701970" cy="4296229"/>
          </a:xfrm>
          <a:prstGeom prst="rect">
            <a:avLst/>
          </a:prstGeom>
        </p:spPr>
      </p:pic>
      <p:pic>
        <p:nvPicPr>
          <p:cNvPr id="10" name="图片 9" descr="图片包含 屏幕截图&#10;&#10;描述已自动生成">
            <a:extLst>
              <a:ext uri="{FF2B5EF4-FFF2-40B4-BE49-F238E27FC236}">
                <a16:creationId xmlns:a16="http://schemas.microsoft.com/office/drawing/2014/main" id="{40C3330F-097E-F341-8CB8-C2657772FDE6}"/>
              </a:ext>
            </a:extLst>
          </p:cNvPr>
          <p:cNvPicPr/>
          <p:nvPr/>
        </p:nvPicPr>
        <p:blipFill>
          <a:blip r:embed="rId5">
            <a:extLst>
              <a:ext uri="{28A0092B-C50C-407E-A947-70E740481C1C}">
                <a14:useLocalDpi xmlns:a14="http://schemas.microsoft.com/office/drawing/2010/main" val="0"/>
              </a:ext>
            </a:extLst>
          </a:blip>
          <a:stretch>
            <a:fillRect/>
          </a:stretch>
        </p:blipFill>
        <p:spPr>
          <a:xfrm>
            <a:off x="0" y="2227942"/>
            <a:ext cx="8679543" cy="4630058"/>
          </a:xfrm>
          <a:prstGeom prst="rect">
            <a:avLst/>
          </a:prstGeom>
        </p:spPr>
      </p:pic>
      <p:sp>
        <p:nvSpPr>
          <p:cNvPr id="2" name="TextBox 1"/>
          <p:cNvSpPr txBox="1"/>
          <p:nvPr/>
        </p:nvSpPr>
        <p:spPr>
          <a:xfrm>
            <a:off x="1677172" y="904498"/>
            <a:ext cx="2387192" cy="830997"/>
          </a:xfrm>
          <a:prstGeom prst="rect">
            <a:avLst/>
          </a:prstGeom>
          <a:noFill/>
        </p:spPr>
        <p:txBody>
          <a:bodyPr wrap="none" rtlCol="0">
            <a:spAutoFit/>
          </a:bodyPr>
          <a:lstStyle/>
          <a:p>
            <a:pPr marL="342900" indent="-342900">
              <a:buAutoNum type="arabicPeriod"/>
            </a:pPr>
            <a:r>
              <a:rPr lang="zh-CN" altLang="en-US" sz="2400" b="1" dirty="0"/>
              <a:t>标签系统存储</a:t>
            </a:r>
            <a:endParaRPr lang="en-US" altLang="zh-CN" sz="2400" b="1" dirty="0"/>
          </a:p>
          <a:p>
            <a:pPr marL="342900" indent="-342900">
              <a:buAutoNum type="arabicPeriod"/>
            </a:pPr>
            <a:r>
              <a:rPr lang="zh-CN" altLang="en-US" sz="2400" b="1" dirty="0"/>
              <a:t>画像产品展示</a:t>
            </a:r>
          </a:p>
        </p:txBody>
      </p:sp>
    </p:spTree>
    <p:extLst>
      <p:ext uri="{BB962C8B-B14F-4D97-AF65-F5344CB8AC3E}">
        <p14:creationId xmlns:p14="http://schemas.microsoft.com/office/powerpoint/2010/main" val="2441312148"/>
      </p:ext>
    </p:extLst>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599165" y="253814"/>
            <a:ext cx="7929834" cy="1485920"/>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经典推荐算法</a:t>
            </a:r>
            <a:r>
              <a:rPr lang="en-US" altLang="zh-CN" sz="2400" dirty="0">
                <a:solidFill>
                  <a:schemeClr val="bg1"/>
                </a:solidFill>
                <a:latin typeface="Microsoft YaHei" panose="020B0503020204020204" pitchFamily="34" charset="-122"/>
                <a:ea typeface="Microsoft YaHei" panose="020B0503020204020204" pitchFamily="34" charset="-122"/>
              </a:rPr>
              <a:t>- </a:t>
            </a:r>
            <a:r>
              <a:rPr lang="en-US" altLang="zh-CN" sz="2400" dirty="0" err="1">
                <a:solidFill>
                  <a:schemeClr val="bg1"/>
                </a:solidFill>
                <a:latin typeface="Microsoft YaHei" panose="020B0503020204020204" pitchFamily="34" charset="-122"/>
                <a:ea typeface="Microsoft YaHei" panose="020B0503020204020204" pitchFamily="34" charset="-122"/>
              </a:rPr>
              <a:t>Memory_Based</a:t>
            </a:r>
            <a:r>
              <a:rPr lang="en-US" altLang="zh-CN" sz="2400" dirty="0">
                <a:solidFill>
                  <a:schemeClr val="bg1"/>
                </a:solidFill>
                <a:latin typeface="Microsoft YaHei" panose="020B0503020204020204" pitchFamily="34" charset="-122"/>
                <a:ea typeface="Microsoft YaHei" panose="020B0503020204020204" pitchFamily="34" charset="-122"/>
              </a:rPr>
              <a:t> </a:t>
            </a:r>
            <a:r>
              <a:rPr lang="zh-CN" altLang="zh-CN" sz="2400" dirty="0">
                <a:solidFill>
                  <a:schemeClr val="bg1"/>
                </a:solidFill>
                <a:latin typeface="Microsoft YaHei" panose="020B0503020204020204" pitchFamily="34" charset="-122"/>
                <a:ea typeface="Microsoft YaHei" panose="020B0503020204020204" pitchFamily="34" charset="-122"/>
              </a:rPr>
              <a:t>算法 </a:t>
            </a:r>
            <a:endParaRPr lang="en-US" altLang="zh-CN" sz="2400" dirty="0">
              <a:solidFill>
                <a:schemeClr val="bg1"/>
              </a:solidFill>
              <a:latin typeface="Microsoft YaHei" panose="020B0503020204020204" pitchFamily="34" charset="-122"/>
              <a:ea typeface="Microsoft YaHei" panose="020B0503020204020204" pitchFamily="34" charset="-122"/>
              <a:sym typeface="Arial" panose="020B0604020202020204" pitchFamily="34" charset="0"/>
            </a:endParaRPr>
          </a:p>
          <a:p>
            <a:pPr defTabSz="608965">
              <a:lnSpc>
                <a:spcPct val="130000"/>
              </a:lnSpc>
            </a:pP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42" name="图片 41">
            <a:extLst>
              <a:ext uri="{FF2B5EF4-FFF2-40B4-BE49-F238E27FC236}">
                <a16:creationId xmlns:a16="http://schemas.microsoft.com/office/drawing/2014/main" id="{D3199F7F-715C-7646-9B36-8D79A4A83EBD}"/>
              </a:ext>
            </a:extLst>
          </p:cNvPr>
          <p:cNvPicPr/>
          <p:nvPr/>
        </p:nvPicPr>
        <p:blipFill>
          <a:blip r:embed="rId4"/>
          <a:stretch>
            <a:fillRect/>
          </a:stretch>
        </p:blipFill>
        <p:spPr>
          <a:xfrm>
            <a:off x="161366" y="1446163"/>
            <a:ext cx="6679284" cy="3663719"/>
          </a:xfrm>
          <a:prstGeom prst="rect">
            <a:avLst/>
          </a:prstGeom>
        </p:spPr>
      </p:pic>
      <p:sp>
        <p:nvSpPr>
          <p:cNvPr id="2" name="矩形 1">
            <a:extLst>
              <a:ext uri="{FF2B5EF4-FFF2-40B4-BE49-F238E27FC236}">
                <a16:creationId xmlns:a16="http://schemas.microsoft.com/office/drawing/2014/main" id="{5304C34D-7118-E84F-B6BB-873795F49F5A}"/>
              </a:ext>
            </a:extLst>
          </p:cNvPr>
          <p:cNvSpPr/>
          <p:nvPr/>
        </p:nvSpPr>
        <p:spPr>
          <a:xfrm>
            <a:off x="327413" y="5337672"/>
            <a:ext cx="5493812" cy="923330"/>
          </a:xfrm>
          <a:prstGeom prst="rect">
            <a:avLst/>
          </a:prstGeom>
        </p:spPr>
        <p:txBody>
          <a:bodyPr wrap="none">
            <a:spAutoFit/>
          </a:bodyPr>
          <a:lstStyle/>
          <a:p>
            <a:r>
              <a:rPr lang="zh-CN" altLang="en-US" dirty="0"/>
              <a:t>数据属于</a:t>
            </a:r>
            <a:r>
              <a:rPr lang="zh-CN" altLang="zh-CN" dirty="0"/>
              <a:t>和隐式</a:t>
            </a:r>
            <a:r>
              <a:rPr lang="en-US" altLang="zh-CN" dirty="0"/>
              <a:t>(Implicit)</a:t>
            </a:r>
            <a:r>
              <a:rPr lang="zh-CN" altLang="zh-CN" dirty="0"/>
              <a:t>反馈类型。</a:t>
            </a:r>
            <a:endParaRPr lang="en-US" altLang="zh-CN" dirty="0"/>
          </a:p>
          <a:p>
            <a:r>
              <a:rPr lang="zh-CN" altLang="zh-CN" dirty="0"/>
              <a:t>计算新客户和已成交客户之间的相似度和筛选条件，</a:t>
            </a:r>
            <a:endParaRPr lang="en-US" altLang="zh-CN" dirty="0"/>
          </a:p>
          <a:p>
            <a:r>
              <a:rPr lang="zh-CN" altLang="zh-CN" dirty="0"/>
              <a:t>在所有新客户中挖掘出高度潜在客户。  </a:t>
            </a:r>
            <a:endParaRPr lang="zh-CN" altLang="en-US" dirty="0"/>
          </a:p>
        </p:txBody>
      </p:sp>
      <p:pic>
        <p:nvPicPr>
          <p:cNvPr id="12" name="图片 11">
            <a:extLst>
              <a:ext uri="{FF2B5EF4-FFF2-40B4-BE49-F238E27FC236}">
                <a16:creationId xmlns:a16="http://schemas.microsoft.com/office/drawing/2014/main" id="{A220AC5A-FDE9-2942-810C-0F2BB3984082}"/>
              </a:ext>
            </a:extLst>
          </p:cNvPr>
          <p:cNvPicPr/>
          <p:nvPr/>
        </p:nvPicPr>
        <p:blipFill>
          <a:blip r:embed="rId5"/>
          <a:stretch>
            <a:fillRect/>
          </a:stretch>
        </p:blipFill>
        <p:spPr>
          <a:xfrm>
            <a:off x="7763261" y="1692166"/>
            <a:ext cx="2663000" cy="3417716"/>
          </a:xfrm>
          <a:prstGeom prst="rect">
            <a:avLst/>
          </a:prstGeom>
        </p:spPr>
      </p:pic>
      <p:sp>
        <p:nvSpPr>
          <p:cNvPr id="10" name="文本框 9">
            <a:extLst>
              <a:ext uri="{FF2B5EF4-FFF2-40B4-BE49-F238E27FC236}">
                <a16:creationId xmlns:a16="http://schemas.microsoft.com/office/drawing/2014/main" id="{7696E23E-A32A-F54F-823E-B731FB3BCCCD}"/>
              </a:ext>
            </a:extLst>
          </p:cNvPr>
          <p:cNvSpPr txBox="1"/>
          <p:nvPr/>
        </p:nvSpPr>
        <p:spPr>
          <a:xfrm>
            <a:off x="6840650" y="5199172"/>
            <a:ext cx="4656083" cy="1169551"/>
          </a:xfrm>
          <a:prstGeom prst="rect">
            <a:avLst/>
          </a:prstGeom>
          <a:noFill/>
        </p:spPr>
        <p:txBody>
          <a:bodyPr wrap="square" rtlCol="0">
            <a:spAutoFit/>
          </a:bodyPr>
          <a:lstStyle/>
          <a:p>
            <a:r>
              <a:rPr lang="zh-CN" altLang="zh-CN" dirty="0"/>
              <a:t>通过这些</a:t>
            </a:r>
            <a:r>
              <a:rPr lang="en-US" altLang="zh-CN" dirty="0"/>
              <a:t>APP</a:t>
            </a:r>
            <a:r>
              <a:rPr lang="zh-CN" altLang="zh-CN" dirty="0"/>
              <a:t>行为的建模匹配</a:t>
            </a:r>
            <a:r>
              <a:rPr lang="zh-CN" altLang="en-US" dirty="0"/>
              <a:t>用户</a:t>
            </a:r>
            <a:r>
              <a:rPr lang="zh-CN" altLang="zh-CN" dirty="0"/>
              <a:t>对于保险产品的兴趣度，从而进行有针对性的营销。</a:t>
            </a:r>
            <a:endParaRPr lang="en-US" altLang="zh-CN" dirty="0"/>
          </a:p>
          <a:p>
            <a:endParaRPr lang="en-US" altLang="zh-CN" dirty="0"/>
          </a:p>
          <a:p>
            <a:r>
              <a:rPr lang="zh-CN" altLang="zh-CN" sz="1600" dirty="0"/>
              <a:t>说明：不限于网销客户，包括所有的名单类型</a:t>
            </a:r>
          </a:p>
        </p:txBody>
      </p:sp>
      <p:sp>
        <p:nvSpPr>
          <p:cNvPr id="11" name="文本框 10">
            <a:extLst>
              <a:ext uri="{FF2B5EF4-FFF2-40B4-BE49-F238E27FC236}">
                <a16:creationId xmlns:a16="http://schemas.microsoft.com/office/drawing/2014/main" id="{C4B28F51-335F-2B4D-A4E2-0089BEBC2CC6}"/>
              </a:ext>
            </a:extLst>
          </p:cNvPr>
          <p:cNvSpPr txBox="1"/>
          <p:nvPr/>
        </p:nvSpPr>
        <p:spPr>
          <a:xfrm>
            <a:off x="797734" y="1164226"/>
            <a:ext cx="2044149" cy="369332"/>
          </a:xfrm>
          <a:prstGeom prst="rect">
            <a:avLst/>
          </a:prstGeom>
          <a:noFill/>
        </p:spPr>
        <p:txBody>
          <a:bodyPr wrap="none" rtlCol="0">
            <a:spAutoFit/>
          </a:bodyPr>
          <a:lstStyle/>
          <a:p>
            <a:r>
              <a:rPr lang="zh-CN" altLang="zh-CN" b="1" dirty="0">
                <a:latin typeface="Calibri" panose="020F0502020204030204" pitchFamily="34" charset="0"/>
                <a:cs typeface="Times New Roman" panose="02020603050405020304" pitchFamily="18" charset="0"/>
              </a:rPr>
              <a:t>客户向量空间模型</a:t>
            </a:r>
            <a:endParaRPr kumimoji="1" lang="zh-CN" altLang="en-US" dirty="0"/>
          </a:p>
        </p:txBody>
      </p:sp>
      <p:sp>
        <p:nvSpPr>
          <p:cNvPr id="13" name="文本框 12">
            <a:extLst>
              <a:ext uri="{FF2B5EF4-FFF2-40B4-BE49-F238E27FC236}">
                <a16:creationId xmlns:a16="http://schemas.microsoft.com/office/drawing/2014/main" id="{B2EFFD2E-F352-E845-ADCC-23281BE2A1BE}"/>
              </a:ext>
            </a:extLst>
          </p:cNvPr>
          <p:cNvSpPr txBox="1"/>
          <p:nvPr/>
        </p:nvSpPr>
        <p:spPr>
          <a:xfrm>
            <a:off x="7976077" y="1259602"/>
            <a:ext cx="2044149" cy="646331"/>
          </a:xfrm>
          <a:prstGeom prst="rect">
            <a:avLst/>
          </a:prstGeom>
          <a:noFill/>
        </p:spPr>
        <p:txBody>
          <a:bodyPr wrap="none" rtlCol="0">
            <a:spAutoFit/>
          </a:bodyPr>
          <a:lstStyle/>
          <a:p>
            <a:r>
              <a:rPr lang="zh-CN" altLang="zh-CN" b="1" dirty="0"/>
              <a:t>用户行为权重模型</a:t>
            </a:r>
            <a:endParaRPr lang="en-US" altLang="zh-CN" b="1" dirty="0"/>
          </a:p>
          <a:p>
            <a:endParaRPr kumimoji="1" lang="zh-CN" altLang="en-US" dirty="0"/>
          </a:p>
        </p:txBody>
      </p:sp>
    </p:spTree>
    <p:extLst>
      <p:ext uri="{BB962C8B-B14F-4D97-AF65-F5344CB8AC3E}">
        <p14:creationId xmlns:p14="http://schemas.microsoft.com/office/powerpoint/2010/main" val="2348897048"/>
      </p:ext>
    </p:extLst>
  </p:cSld>
  <p:clrMapOvr>
    <a:masterClrMapping/>
  </p:clrMapOvr>
  <p:transition spd="slow" advTm="2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8233520" cy="525657"/>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经典</a:t>
            </a:r>
            <a:r>
              <a:rPr lang="zh-CN" altLang="zh-CN" sz="2400" dirty="0">
                <a:solidFill>
                  <a:schemeClr val="bg1"/>
                </a:solidFill>
                <a:latin typeface="Microsoft YaHei" panose="020B0503020204020204" pitchFamily="34" charset="-122"/>
                <a:ea typeface="Microsoft YaHei" panose="020B0503020204020204" pitchFamily="34" charset="-122"/>
              </a:rPr>
              <a:t>推荐算法</a:t>
            </a:r>
            <a:r>
              <a:rPr lang="zh-CN" altLang="en-US" sz="2400" dirty="0">
                <a:solidFill>
                  <a:schemeClr val="bg1"/>
                </a:solidFill>
                <a:latin typeface="Microsoft YaHei" panose="020B0503020204020204" pitchFamily="34" charset="-122"/>
                <a:ea typeface="Microsoft YaHei" panose="020B0503020204020204" pitchFamily="34" charset="-122"/>
              </a:rPr>
              <a:t> 协同过滤</a:t>
            </a:r>
            <a:r>
              <a:rPr lang="en-US" altLang="zh-CN" sz="2400" dirty="0">
                <a:solidFill>
                  <a:schemeClr val="bg1"/>
                </a:solidFill>
                <a:latin typeface="Microsoft YaHei" panose="020B0503020204020204" pitchFamily="34" charset="-122"/>
                <a:ea typeface="Microsoft YaHei" panose="020B0503020204020204" pitchFamily="34" charset="-122"/>
              </a:rPr>
              <a:t>CF</a:t>
            </a:r>
            <a:r>
              <a:rPr lang="zh-CN" altLang="en-US" sz="2400" dirty="0">
                <a:solidFill>
                  <a:schemeClr val="bg1"/>
                </a:solidFill>
                <a:latin typeface="Microsoft YaHei" panose="020B0503020204020204" pitchFamily="34" charset="-122"/>
                <a:ea typeface="Microsoft YaHei" panose="020B0503020204020204" pitchFamily="34" charset="-122"/>
              </a:rPr>
              <a:t> 与 </a:t>
            </a:r>
            <a:r>
              <a:rPr lang="en-US" altLang="zh-CN" sz="2400" dirty="0">
                <a:solidFill>
                  <a:schemeClr val="bg1"/>
                </a:solidFill>
                <a:latin typeface="Microsoft YaHei" panose="020B0503020204020204" pitchFamily="34" charset="-122"/>
                <a:ea typeface="Microsoft YaHei" panose="020B0503020204020204" pitchFamily="34" charset="-122"/>
              </a:rPr>
              <a:t>model-Based</a:t>
            </a:r>
            <a:r>
              <a:rPr lang="zh-CN" altLang="en-US" sz="2400" dirty="0">
                <a:solidFill>
                  <a:schemeClr val="bg1"/>
                </a:solidFill>
                <a:latin typeface="Microsoft YaHei" panose="020B0503020204020204" pitchFamily="34" charset="-122"/>
                <a:ea typeface="Microsoft YaHei" panose="020B0503020204020204" pitchFamily="34" charset="-122"/>
              </a:rPr>
              <a:t> </a:t>
            </a:r>
            <a:r>
              <a:rPr lang="en-US" altLang="zh-CN" sz="2400" dirty="0">
                <a:solidFill>
                  <a:schemeClr val="bg1"/>
                </a:solidFill>
                <a:latin typeface="Microsoft YaHei" panose="020B0503020204020204" pitchFamily="34" charset="-122"/>
                <a:ea typeface="Microsoft YaHei" panose="020B0503020204020204" pitchFamily="34" charset="-122"/>
              </a:rPr>
              <a:t>LFM</a:t>
            </a:r>
            <a:endParaRPr lang="en-US" altLang="zh-CN" sz="2400" dirty="0">
              <a:solidFill>
                <a:schemeClr val="bg1"/>
              </a:solidFill>
              <a:latin typeface="微软雅黑" panose="020B0503020204020204" charset="-122"/>
              <a:ea typeface="微软雅黑" panose="020B0503020204020204" charset="-122"/>
            </a:endParaRPr>
          </a:p>
        </p:txBody>
      </p:sp>
      <p:pic>
        <p:nvPicPr>
          <p:cNvPr id="11" name="Picture 3">
            <a:extLst>
              <a:ext uri="{FF2B5EF4-FFF2-40B4-BE49-F238E27FC236}">
                <a16:creationId xmlns:a16="http://schemas.microsoft.com/office/drawing/2014/main" id="{34D6F9CB-F491-D042-8DDD-F312505830F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134717"/>
            <a:ext cx="5667947" cy="2560779"/>
          </a:xfrm>
          <a:prstGeom prst="rect">
            <a:avLst/>
          </a:prstGeom>
          <a:noFill/>
          <a:ln>
            <a:noFill/>
          </a:ln>
          <a:effectLst/>
        </p:spPr>
      </p:pic>
      <p:sp>
        <p:nvSpPr>
          <p:cNvPr id="3" name="矩形 2">
            <a:extLst>
              <a:ext uri="{FF2B5EF4-FFF2-40B4-BE49-F238E27FC236}">
                <a16:creationId xmlns:a16="http://schemas.microsoft.com/office/drawing/2014/main" id="{0338D828-DAF8-8441-9E07-88F56573BFD4}"/>
              </a:ext>
            </a:extLst>
          </p:cNvPr>
          <p:cNvSpPr/>
          <p:nvPr/>
        </p:nvSpPr>
        <p:spPr>
          <a:xfrm>
            <a:off x="8137272" y="1370474"/>
            <a:ext cx="1391728" cy="369332"/>
          </a:xfrm>
          <a:prstGeom prst="rect">
            <a:avLst/>
          </a:prstGeom>
        </p:spPr>
        <p:txBody>
          <a:bodyPr wrap="none">
            <a:spAutoFit/>
          </a:bodyPr>
          <a:lstStyle/>
          <a:p>
            <a:r>
              <a:rPr lang="zh-CN" altLang="zh-CN" b="1" dirty="0">
                <a:latin typeface="Calibri" panose="020F0502020204030204" pitchFamily="34" charset="0"/>
                <a:cs typeface="Times New Roman" panose="02020603050405020304" pitchFamily="18" charset="0"/>
              </a:rPr>
              <a:t>隐因子模型</a:t>
            </a:r>
            <a:r>
              <a:rPr lang="zh-CN" altLang="zh-CN" b="1" dirty="0"/>
              <a:t> </a:t>
            </a:r>
            <a:endParaRPr lang="zh-CN" altLang="en-US" b="1" dirty="0"/>
          </a:p>
        </p:txBody>
      </p:sp>
      <p:pic>
        <p:nvPicPr>
          <p:cNvPr id="13" name="图片 12">
            <a:extLst>
              <a:ext uri="{FF2B5EF4-FFF2-40B4-BE49-F238E27FC236}">
                <a16:creationId xmlns:a16="http://schemas.microsoft.com/office/drawing/2014/main" id="{5C191809-B3EC-DC46-A3EE-98A036283BE8}"/>
              </a:ext>
            </a:extLst>
          </p:cNvPr>
          <p:cNvPicPr/>
          <p:nvPr/>
        </p:nvPicPr>
        <p:blipFill>
          <a:blip r:embed="rId5"/>
          <a:stretch>
            <a:fillRect/>
          </a:stretch>
        </p:blipFill>
        <p:spPr>
          <a:xfrm>
            <a:off x="0" y="1650641"/>
            <a:ext cx="6313846" cy="3457946"/>
          </a:xfrm>
          <a:prstGeom prst="rect">
            <a:avLst/>
          </a:prstGeom>
        </p:spPr>
      </p:pic>
      <p:sp>
        <p:nvSpPr>
          <p:cNvPr id="14" name="矩形 13">
            <a:extLst>
              <a:ext uri="{FF2B5EF4-FFF2-40B4-BE49-F238E27FC236}">
                <a16:creationId xmlns:a16="http://schemas.microsoft.com/office/drawing/2014/main" id="{258B86A6-5CDD-2D4E-9A4E-6BB29716980E}"/>
              </a:ext>
            </a:extLst>
          </p:cNvPr>
          <p:cNvSpPr/>
          <p:nvPr/>
        </p:nvSpPr>
        <p:spPr>
          <a:xfrm>
            <a:off x="2042515" y="1161239"/>
            <a:ext cx="1114408" cy="466538"/>
          </a:xfrm>
          <a:prstGeom prst="rect">
            <a:avLst/>
          </a:prstGeom>
        </p:spPr>
        <p:txBody>
          <a:bodyPr wrap="none">
            <a:spAutoFit/>
          </a:bodyPr>
          <a:lstStyle/>
          <a:p>
            <a:pPr algn="just">
              <a:lnSpc>
                <a:spcPct val="156000"/>
              </a:lnSpc>
              <a:spcBef>
                <a:spcPts val="1400"/>
              </a:spcBef>
              <a:spcAft>
                <a:spcPts val="1450"/>
              </a:spcAft>
            </a:pPr>
            <a:r>
              <a:rPr lang="zh-CN" altLang="zh-CN" b="1" kern="100" dirty="0">
                <a:latin typeface="Cambria" panose="02040503050406030204" pitchFamily="18" charset="0"/>
                <a:cs typeface="Times New Roman" panose="02020603050405020304" pitchFamily="18" charset="0"/>
              </a:rPr>
              <a:t>协同过滤</a:t>
            </a:r>
          </a:p>
        </p:txBody>
      </p:sp>
      <p:sp>
        <p:nvSpPr>
          <p:cNvPr id="2" name="文本框 1">
            <a:extLst>
              <a:ext uri="{FF2B5EF4-FFF2-40B4-BE49-F238E27FC236}">
                <a16:creationId xmlns:a16="http://schemas.microsoft.com/office/drawing/2014/main" id="{A0C3AF72-7F8E-8949-8D0F-DA046DD269D6}"/>
              </a:ext>
            </a:extLst>
          </p:cNvPr>
          <p:cNvSpPr txBox="1"/>
          <p:nvPr/>
        </p:nvSpPr>
        <p:spPr>
          <a:xfrm>
            <a:off x="6339313" y="4989264"/>
            <a:ext cx="5955476" cy="1200329"/>
          </a:xfrm>
          <a:prstGeom prst="rect">
            <a:avLst/>
          </a:prstGeom>
          <a:noFill/>
        </p:spPr>
        <p:txBody>
          <a:bodyPr wrap="none" rtlCol="0">
            <a:spAutoFit/>
          </a:bodyPr>
          <a:lstStyle/>
          <a:p>
            <a:r>
              <a:rPr lang="zh-CN" altLang="zh-CN" dirty="0"/>
              <a:t>我们假设用户对于特定的因子</a:t>
            </a:r>
            <a:r>
              <a:rPr lang="en-US" altLang="zh-CN" dirty="0"/>
              <a:t>(factor)</a:t>
            </a:r>
            <a:r>
              <a:rPr lang="zh-CN" altLang="zh-CN" dirty="0"/>
              <a:t>有一定的喜好度，</a:t>
            </a:r>
            <a:endParaRPr lang="en-US" altLang="zh-CN" dirty="0"/>
          </a:p>
          <a:p>
            <a:r>
              <a:rPr lang="zh-CN" altLang="zh-CN" dirty="0"/>
              <a:t>抽象出一个隐形因子空间，</a:t>
            </a:r>
            <a:endParaRPr lang="en-US" altLang="zh-CN" dirty="0"/>
          </a:p>
          <a:p>
            <a:r>
              <a:rPr lang="zh-CN" altLang="en-US" dirty="0"/>
              <a:t>用矩阵分解的方式</a:t>
            </a:r>
            <a:r>
              <a:rPr lang="zh-CN" altLang="zh-CN" dirty="0"/>
              <a:t>把用户和物品分别投影到这个空间上，</a:t>
            </a:r>
            <a:endParaRPr lang="en-US" altLang="zh-CN" dirty="0"/>
          </a:p>
          <a:p>
            <a:r>
              <a:rPr lang="zh-CN" altLang="zh-CN" dirty="0"/>
              <a:t>来直接寻找用户</a:t>
            </a:r>
            <a:r>
              <a:rPr lang="en-US" altLang="zh-CN" dirty="0"/>
              <a:t>-</a:t>
            </a:r>
            <a:r>
              <a:rPr lang="zh-CN" altLang="zh-CN" dirty="0"/>
              <a:t>物品的喜好度。</a:t>
            </a:r>
          </a:p>
        </p:txBody>
      </p:sp>
      <p:sp>
        <p:nvSpPr>
          <p:cNvPr id="15" name="文本框 14">
            <a:extLst>
              <a:ext uri="{FF2B5EF4-FFF2-40B4-BE49-F238E27FC236}">
                <a16:creationId xmlns:a16="http://schemas.microsoft.com/office/drawing/2014/main" id="{0684431B-A3D2-6B44-8F04-C543094986A0}"/>
              </a:ext>
            </a:extLst>
          </p:cNvPr>
          <p:cNvSpPr txBox="1"/>
          <p:nvPr/>
        </p:nvSpPr>
        <p:spPr>
          <a:xfrm>
            <a:off x="488564" y="5228960"/>
            <a:ext cx="5564344" cy="1200329"/>
          </a:xfrm>
          <a:prstGeom prst="rect">
            <a:avLst/>
          </a:prstGeom>
          <a:noFill/>
        </p:spPr>
        <p:txBody>
          <a:bodyPr wrap="none" rtlCol="0">
            <a:spAutoFit/>
          </a:bodyPr>
          <a:lstStyle/>
          <a:p>
            <a:r>
              <a:rPr lang="en-US" altLang="zh-CN" dirty="0"/>
              <a:t>1.</a:t>
            </a:r>
            <a:r>
              <a:rPr lang="zh-CN" altLang="en-US" dirty="0"/>
              <a:t> </a:t>
            </a:r>
            <a:r>
              <a:rPr lang="zh-CN" altLang="zh-CN" dirty="0"/>
              <a:t>上图用户</a:t>
            </a:r>
            <a:r>
              <a:rPr lang="en-US" altLang="zh-CN" dirty="0"/>
              <a:t>1</a:t>
            </a:r>
            <a:r>
              <a:rPr lang="zh-CN" altLang="zh-CN" dirty="0"/>
              <a:t>和用户</a:t>
            </a:r>
            <a:r>
              <a:rPr lang="en-US" altLang="zh-CN" dirty="0"/>
              <a:t>3</a:t>
            </a:r>
            <a:r>
              <a:rPr lang="zh-CN" altLang="zh-CN" dirty="0"/>
              <a:t>都购买了悦享康健</a:t>
            </a:r>
            <a:r>
              <a:rPr lang="en-US" altLang="zh-CN" dirty="0"/>
              <a:t>-</a:t>
            </a:r>
            <a:r>
              <a:rPr lang="zh-CN" altLang="zh-CN" dirty="0"/>
              <a:t>重大疾病险和</a:t>
            </a:r>
            <a:endParaRPr lang="en-US" altLang="zh-CN" dirty="0"/>
          </a:p>
          <a:p>
            <a:r>
              <a:rPr lang="zh-CN" altLang="zh-CN" dirty="0"/>
              <a:t>泰康家倍</a:t>
            </a:r>
            <a:r>
              <a:rPr lang="en-US" altLang="zh-CN" dirty="0"/>
              <a:t>-</a:t>
            </a:r>
            <a:r>
              <a:rPr lang="zh-CN" altLang="zh-CN" dirty="0"/>
              <a:t>家庭医疗险，</a:t>
            </a:r>
            <a:r>
              <a:rPr lang="zh-CN" altLang="en-US" dirty="0"/>
              <a:t>发现</a:t>
            </a:r>
            <a:r>
              <a:rPr lang="zh-CN" altLang="zh-CN" dirty="0"/>
              <a:t>两者相似度较高。</a:t>
            </a:r>
            <a:endParaRPr lang="en-US" altLang="zh-CN" dirty="0"/>
          </a:p>
          <a:p>
            <a:r>
              <a:rPr lang="zh-CN" altLang="zh-CN" dirty="0"/>
              <a:t>所以把用户</a:t>
            </a:r>
            <a:r>
              <a:rPr lang="en-US" altLang="zh-CN" dirty="0"/>
              <a:t>3</a:t>
            </a:r>
            <a:r>
              <a:rPr lang="zh-CN" altLang="zh-CN" dirty="0"/>
              <a:t>买过的诺享无忧</a:t>
            </a:r>
            <a:r>
              <a:rPr lang="en-US" altLang="zh-CN" dirty="0"/>
              <a:t>-</a:t>
            </a:r>
            <a:r>
              <a:rPr lang="zh-CN" altLang="zh-CN" dirty="0"/>
              <a:t>意外险推荐给用户</a:t>
            </a:r>
            <a:r>
              <a:rPr lang="en-US" altLang="zh-CN" dirty="0"/>
              <a:t>1</a:t>
            </a:r>
            <a:r>
              <a:rPr lang="zh-CN" altLang="zh-CN" dirty="0"/>
              <a:t>。</a:t>
            </a:r>
            <a:endParaRPr lang="en-US" altLang="zh-CN" dirty="0"/>
          </a:p>
          <a:p>
            <a:r>
              <a:rPr kumimoji="1" lang="en-US" altLang="zh-CN" dirty="0"/>
              <a:t>2.</a:t>
            </a:r>
            <a:r>
              <a:rPr kumimoji="1" lang="zh-CN" altLang="en-US" dirty="0"/>
              <a:t> </a:t>
            </a:r>
            <a:r>
              <a:rPr kumimoji="1" lang="en-US" altLang="zh-CN" dirty="0"/>
              <a:t>KNN</a:t>
            </a:r>
            <a:r>
              <a:rPr kumimoji="1" lang="zh-CN" altLang="en-US" dirty="0"/>
              <a:t>算法</a:t>
            </a:r>
            <a:endParaRPr kumimoji="1" lang="en-US" altLang="zh-CN" dirty="0"/>
          </a:p>
        </p:txBody>
      </p:sp>
    </p:spTree>
    <p:extLst>
      <p:ext uri="{BB962C8B-B14F-4D97-AF65-F5344CB8AC3E}">
        <p14:creationId xmlns:p14="http://schemas.microsoft.com/office/powerpoint/2010/main" val="974988354"/>
      </p:ext>
    </p:extLst>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529001" y="285750"/>
            <a:ext cx="2663000" cy="458952"/>
          </a:xfrm>
          <a:prstGeom prst="rect">
            <a:avLst/>
          </a:prstGeom>
          <a:solidFill>
            <a:schemeClr val="bg2">
              <a:lumMod val="9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l="2180" t="55821" r="97528" b="35556"/>
          <a:stretch>
            <a:fillRect/>
          </a:stretch>
        </p:blipFill>
        <p:spPr>
          <a:xfrm>
            <a:off x="9529000" y="285750"/>
            <a:ext cx="23050" cy="470958"/>
          </a:xfrm>
          <a:custGeom>
            <a:avLst/>
            <a:gdLst>
              <a:gd name="connsiteX0" fmla="*/ 0 w 23050"/>
              <a:gd name="connsiteY0" fmla="*/ 0 h 470958"/>
              <a:gd name="connsiteX1" fmla="*/ 23050 w 23050"/>
              <a:gd name="connsiteY1" fmla="*/ 0 h 470958"/>
              <a:gd name="connsiteX2" fmla="*/ 23050 w 23050"/>
              <a:gd name="connsiteY2" fmla="*/ 470958 h 470958"/>
              <a:gd name="connsiteX3" fmla="*/ 0 w 23050"/>
              <a:gd name="connsiteY3" fmla="*/ 470958 h 470958"/>
              <a:gd name="connsiteX4" fmla="*/ 0 w 23050"/>
              <a:gd name="connsiteY4" fmla="*/ 0 h 47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0" h="470958">
                <a:moveTo>
                  <a:pt x="0" y="0"/>
                </a:moveTo>
                <a:lnTo>
                  <a:pt x="23050" y="0"/>
                </a:lnTo>
                <a:lnTo>
                  <a:pt x="23050" y="470958"/>
                </a:lnTo>
                <a:lnTo>
                  <a:pt x="0" y="470958"/>
                </a:lnTo>
                <a:lnTo>
                  <a:pt x="0" y="0"/>
                </a:lnTo>
                <a:close/>
              </a:path>
            </a:pathLst>
          </a:custGeom>
        </p:spPr>
      </p:pic>
      <p:sp>
        <p:nvSpPr>
          <p:cNvPr id="6" name="五边形 5"/>
          <p:cNvSpPr/>
          <p:nvPr/>
        </p:nvSpPr>
        <p:spPr>
          <a:xfrm>
            <a:off x="0" y="285750"/>
            <a:ext cx="9906000" cy="470958"/>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875968">
            <a:off x="326506" y="114110"/>
            <a:ext cx="785158" cy="787848"/>
          </a:xfrm>
          <a:prstGeom prst="rect">
            <a:avLst/>
          </a:prstGeom>
          <a:solidFill>
            <a:schemeClr val="bg2">
              <a:lumMod val="90000"/>
            </a:schemeClr>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F059E804-326F-B345-B62B-D40CD0102949}"/>
              </a:ext>
            </a:extLst>
          </p:cNvPr>
          <p:cNvSpPr/>
          <p:nvPr/>
        </p:nvSpPr>
        <p:spPr>
          <a:xfrm>
            <a:off x="1672480" y="234996"/>
            <a:ext cx="5575481" cy="1005788"/>
          </a:xfrm>
          <a:prstGeom prst="rect">
            <a:avLst/>
          </a:prstGeom>
        </p:spPr>
        <p:txBody>
          <a:bodyPr wrap="square" numCol="1" spcCol="360000">
            <a:spAutoFit/>
          </a:bodyPr>
          <a:lstStyle/>
          <a:p>
            <a:pPr defTabSz="608965">
              <a:lnSpc>
                <a:spcPct val="130000"/>
              </a:lnSpc>
            </a:pPr>
            <a:r>
              <a:rPr lang="zh-CN" altLang="en-US" sz="2400" dirty="0">
                <a:solidFill>
                  <a:schemeClr val="bg1"/>
                </a:solidFill>
                <a:latin typeface="Microsoft YaHei" panose="020B0503020204020204" pitchFamily="34" charset="-122"/>
                <a:ea typeface="Microsoft YaHei" panose="020B0503020204020204" pitchFamily="34" charset="-122"/>
              </a:rPr>
              <a:t>经典</a:t>
            </a:r>
            <a:r>
              <a:rPr lang="zh-CN" altLang="zh-CN" sz="2400" dirty="0">
                <a:solidFill>
                  <a:schemeClr val="bg1"/>
                </a:solidFill>
                <a:latin typeface="Microsoft YaHei" panose="020B0503020204020204" pitchFamily="34" charset="-122"/>
                <a:ea typeface="Microsoft YaHei" panose="020B0503020204020204" pitchFamily="34" charset="-122"/>
              </a:rPr>
              <a:t>推荐算法</a:t>
            </a:r>
            <a:r>
              <a:rPr lang="zh-CN" altLang="en-US" sz="2400" dirty="0">
                <a:solidFill>
                  <a:schemeClr val="bg1"/>
                </a:solidFill>
                <a:latin typeface="Microsoft YaHei" panose="020B0503020204020204" pitchFamily="34" charset="-122"/>
                <a:ea typeface="Microsoft YaHei" panose="020B0503020204020204" pitchFamily="34" charset="-122"/>
              </a:rPr>
              <a:t> 关联分析与聚类</a:t>
            </a:r>
            <a:endParaRPr lang="zh-CN" altLang="zh-CN" sz="2400" dirty="0">
              <a:solidFill>
                <a:schemeClr val="bg1"/>
              </a:solidFill>
              <a:latin typeface="Microsoft YaHei" panose="020B0503020204020204" pitchFamily="34" charset="-122"/>
              <a:ea typeface="Microsoft YaHei" panose="020B0503020204020204" pitchFamily="34" charset="-122"/>
            </a:endParaRPr>
          </a:p>
          <a:p>
            <a:pPr algn="ctr" defTabSz="608965">
              <a:lnSpc>
                <a:spcPct val="130000"/>
              </a:lnSpc>
            </a:pPr>
            <a:endParaRPr lang="en-US" altLang="zh-CN" sz="2400" dirty="0">
              <a:solidFill>
                <a:schemeClr val="bg1"/>
              </a:solidFill>
              <a:latin typeface="微软雅黑" panose="020B0503020204020204" charset="-122"/>
              <a:ea typeface="微软雅黑" panose="020B0503020204020204" charset="-122"/>
            </a:endParaRPr>
          </a:p>
        </p:txBody>
      </p:sp>
      <p:pic>
        <p:nvPicPr>
          <p:cNvPr id="11" name="图片 10">
            <a:extLst>
              <a:ext uri="{FF2B5EF4-FFF2-40B4-BE49-F238E27FC236}">
                <a16:creationId xmlns:a16="http://schemas.microsoft.com/office/drawing/2014/main" id="{F0FDE242-9364-3645-8422-5EA2701D165E}"/>
              </a:ext>
            </a:extLst>
          </p:cNvPr>
          <p:cNvPicPr/>
          <p:nvPr/>
        </p:nvPicPr>
        <p:blipFill>
          <a:blip r:embed="rId4"/>
          <a:stretch>
            <a:fillRect/>
          </a:stretch>
        </p:blipFill>
        <p:spPr>
          <a:xfrm>
            <a:off x="6598557" y="1768929"/>
            <a:ext cx="4479346" cy="3752127"/>
          </a:xfrm>
          <a:prstGeom prst="rect">
            <a:avLst/>
          </a:prstGeom>
        </p:spPr>
      </p:pic>
      <p:sp>
        <p:nvSpPr>
          <p:cNvPr id="7" name="矩形 6">
            <a:extLst>
              <a:ext uri="{FF2B5EF4-FFF2-40B4-BE49-F238E27FC236}">
                <a16:creationId xmlns:a16="http://schemas.microsoft.com/office/drawing/2014/main" id="{1A335FB5-BFE5-EA41-A156-C918F4ECD7BE}"/>
              </a:ext>
            </a:extLst>
          </p:cNvPr>
          <p:cNvSpPr/>
          <p:nvPr/>
        </p:nvSpPr>
        <p:spPr>
          <a:xfrm>
            <a:off x="7618286" y="1205290"/>
            <a:ext cx="1991571" cy="369332"/>
          </a:xfrm>
          <a:prstGeom prst="rect">
            <a:avLst/>
          </a:prstGeom>
        </p:spPr>
        <p:txBody>
          <a:bodyPr wrap="none">
            <a:spAutoFit/>
          </a:bodyPr>
          <a:lstStyle/>
          <a:p>
            <a:r>
              <a:rPr lang="en-US" altLang="zh-CN" b="1" dirty="0">
                <a:latin typeface="Calibri" panose="020F0502020204030204" pitchFamily="34" charset="0"/>
                <a:cs typeface="Times New Roman" panose="02020603050405020304" pitchFamily="18" charset="0"/>
              </a:rPr>
              <a:t>K-means</a:t>
            </a:r>
            <a:r>
              <a:rPr lang="zh-CN" altLang="zh-CN" b="1" dirty="0">
                <a:latin typeface="Calibri" panose="020F0502020204030204" pitchFamily="34" charset="0"/>
                <a:cs typeface="Times New Roman" panose="02020603050405020304" pitchFamily="18" charset="0"/>
              </a:rPr>
              <a:t>聚类算法</a:t>
            </a:r>
            <a:r>
              <a:rPr lang="zh-CN" altLang="zh-CN" b="1" dirty="0"/>
              <a:t> </a:t>
            </a:r>
            <a:endParaRPr lang="zh-CN" altLang="en-US" b="1" dirty="0"/>
          </a:p>
        </p:txBody>
      </p:sp>
      <p:sp>
        <p:nvSpPr>
          <p:cNvPr id="13" name="文本框 12">
            <a:extLst>
              <a:ext uri="{FF2B5EF4-FFF2-40B4-BE49-F238E27FC236}">
                <a16:creationId xmlns:a16="http://schemas.microsoft.com/office/drawing/2014/main" id="{832BB894-9214-E14E-8F76-9BDEAA16AACD}"/>
              </a:ext>
            </a:extLst>
          </p:cNvPr>
          <p:cNvSpPr txBox="1"/>
          <p:nvPr/>
        </p:nvSpPr>
        <p:spPr>
          <a:xfrm>
            <a:off x="6598557" y="5806645"/>
            <a:ext cx="4905510" cy="923330"/>
          </a:xfrm>
          <a:prstGeom prst="rect">
            <a:avLst/>
          </a:prstGeom>
          <a:noFill/>
        </p:spPr>
        <p:txBody>
          <a:bodyPr wrap="none" rtlCol="0">
            <a:spAutoFit/>
          </a:bodyPr>
          <a:lstStyle/>
          <a:p>
            <a:r>
              <a:rPr lang="zh-CN" altLang="zh-CN" dirty="0"/>
              <a:t>聚类算法在保险客户分群重起到了重要作用</a:t>
            </a:r>
            <a:r>
              <a:rPr lang="zh-CN" altLang="en-US" dirty="0"/>
              <a:t>。</a:t>
            </a:r>
            <a:endParaRPr lang="en-US" altLang="zh-CN" dirty="0"/>
          </a:p>
          <a:p>
            <a:r>
              <a:rPr lang="zh-CN" altLang="zh-CN" dirty="0"/>
              <a:t>先会随机确定</a:t>
            </a:r>
            <a:r>
              <a:rPr lang="en-US" altLang="zh-CN" dirty="0"/>
              <a:t>k</a:t>
            </a:r>
            <a:r>
              <a:rPr lang="zh-CN" altLang="zh-CN" dirty="0"/>
              <a:t>个中心位置，然后将各个数据项</a:t>
            </a:r>
            <a:endParaRPr lang="en-US" altLang="zh-CN" dirty="0"/>
          </a:p>
          <a:p>
            <a:r>
              <a:rPr lang="zh-CN" altLang="zh-CN" dirty="0"/>
              <a:t>分配给最临近的中心点。</a:t>
            </a:r>
            <a:endParaRPr kumimoji="1" lang="zh-CN" altLang="en-US" dirty="0"/>
          </a:p>
        </p:txBody>
      </p:sp>
      <p:sp>
        <p:nvSpPr>
          <p:cNvPr id="14" name="矩形 13">
            <a:extLst>
              <a:ext uri="{FF2B5EF4-FFF2-40B4-BE49-F238E27FC236}">
                <a16:creationId xmlns:a16="http://schemas.microsoft.com/office/drawing/2014/main" id="{9469FD0A-9A69-FB40-9203-D35939453D63}"/>
              </a:ext>
            </a:extLst>
          </p:cNvPr>
          <p:cNvSpPr/>
          <p:nvPr/>
        </p:nvSpPr>
        <p:spPr>
          <a:xfrm>
            <a:off x="2034070" y="1291538"/>
            <a:ext cx="1114408" cy="369332"/>
          </a:xfrm>
          <a:prstGeom prst="rect">
            <a:avLst/>
          </a:prstGeom>
        </p:spPr>
        <p:txBody>
          <a:bodyPr wrap="none">
            <a:spAutoFit/>
          </a:bodyPr>
          <a:lstStyle/>
          <a:p>
            <a:r>
              <a:rPr lang="zh-CN" altLang="en-US" b="1" dirty="0">
                <a:latin typeface="Calibri" panose="020F0502020204030204" pitchFamily="34" charset="0"/>
                <a:cs typeface="Times New Roman" panose="02020603050405020304" pitchFamily="18" charset="0"/>
              </a:rPr>
              <a:t>关联规则</a:t>
            </a:r>
            <a:endParaRPr lang="zh-CN" altLang="en-US" b="1" dirty="0"/>
          </a:p>
        </p:txBody>
      </p:sp>
      <p:graphicFrame>
        <p:nvGraphicFramePr>
          <p:cNvPr id="15" name="表格 14">
            <a:extLst>
              <a:ext uri="{FF2B5EF4-FFF2-40B4-BE49-F238E27FC236}">
                <a16:creationId xmlns:a16="http://schemas.microsoft.com/office/drawing/2014/main" id="{CFCF0307-0518-864E-900F-B8A24498A66E}"/>
              </a:ext>
            </a:extLst>
          </p:cNvPr>
          <p:cNvGraphicFramePr>
            <a:graphicFrameLocks noGrp="1"/>
          </p:cNvGraphicFramePr>
          <p:nvPr>
            <p:extLst>
              <p:ext uri="{D42A27DB-BD31-4B8C-83A1-F6EECF244321}">
                <p14:modId xmlns:p14="http://schemas.microsoft.com/office/powerpoint/2010/main" val="2418194788"/>
              </p:ext>
            </p:extLst>
          </p:nvPr>
        </p:nvGraphicFramePr>
        <p:xfrm>
          <a:off x="399393" y="2166273"/>
          <a:ext cx="5065986" cy="2001136"/>
        </p:xfrm>
        <a:graphic>
          <a:graphicData uri="http://schemas.openxmlformats.org/drawingml/2006/table">
            <a:tbl>
              <a:tblPr firstRow="1" bandRow="1">
                <a:tableStyleId>{5C22544A-7EE6-4342-B048-85BDC9FD1C3A}</a:tableStyleId>
              </a:tblPr>
              <a:tblGrid>
                <a:gridCol w="987972">
                  <a:extLst>
                    <a:ext uri="{9D8B030D-6E8A-4147-A177-3AD203B41FA5}">
                      <a16:colId xmlns:a16="http://schemas.microsoft.com/office/drawing/2014/main" val="2100364647"/>
                    </a:ext>
                  </a:extLst>
                </a:gridCol>
                <a:gridCol w="4078014">
                  <a:extLst>
                    <a:ext uri="{9D8B030D-6E8A-4147-A177-3AD203B41FA5}">
                      <a16:colId xmlns:a16="http://schemas.microsoft.com/office/drawing/2014/main" val="4276960031"/>
                    </a:ext>
                  </a:extLst>
                </a:gridCol>
              </a:tblGrid>
              <a:tr h="500284">
                <a:tc>
                  <a:txBody>
                    <a:bodyPr/>
                    <a:lstStyle/>
                    <a:p>
                      <a:r>
                        <a:rPr lang="en-US" altLang="zh-CN" dirty="0"/>
                        <a:t>ID</a:t>
                      </a:r>
                      <a:r>
                        <a:rPr lang="zh-CN" altLang="en-US" dirty="0"/>
                        <a:t> 项</a:t>
                      </a:r>
                    </a:p>
                  </a:txBody>
                  <a:tcPr/>
                </a:tc>
                <a:tc>
                  <a:txBody>
                    <a:bodyPr/>
                    <a:lstStyle/>
                    <a:p>
                      <a:r>
                        <a:rPr lang="zh-CN" altLang="en-US" dirty="0"/>
                        <a:t>频繁项集</a:t>
                      </a:r>
                    </a:p>
                  </a:txBody>
                  <a:tcPr/>
                </a:tc>
                <a:extLst>
                  <a:ext uri="{0D108BD9-81ED-4DB2-BD59-A6C34878D82A}">
                    <a16:rowId xmlns:a16="http://schemas.microsoft.com/office/drawing/2014/main" val="2230761867"/>
                  </a:ext>
                </a:extLst>
              </a:tr>
              <a:tr h="500284">
                <a:tc>
                  <a:txBody>
                    <a:bodyPr/>
                    <a:lstStyle/>
                    <a:p>
                      <a:r>
                        <a:rPr lang="en-US" altLang="zh-CN" dirty="0"/>
                        <a:t>1</a:t>
                      </a:r>
                      <a:endParaRPr lang="zh-CN" altLang="en-US" dirty="0"/>
                    </a:p>
                  </a:txBody>
                  <a:tcPr/>
                </a:tc>
                <a:tc>
                  <a:txBody>
                    <a:bodyPr/>
                    <a:lstStyle/>
                    <a:p>
                      <a:r>
                        <a:rPr lang="en-US" altLang="zh-CN" dirty="0"/>
                        <a:t>【</a:t>
                      </a:r>
                      <a:r>
                        <a:rPr lang="zh-CN" altLang="zh-CN" sz="1800" kern="1200" dirty="0">
                          <a:solidFill>
                            <a:schemeClr val="dk1"/>
                          </a:solidFill>
                          <a:effectLst/>
                          <a:latin typeface="+mn-lt"/>
                          <a:ea typeface="+mn-ea"/>
                          <a:cs typeface="+mn-cs"/>
                        </a:rPr>
                        <a:t>重大疾病类产品，意外险</a:t>
                      </a:r>
                      <a:r>
                        <a:rPr lang="zh-CN" altLang="zh-CN" dirty="0">
                          <a:effectLst/>
                        </a:rPr>
                        <a:t> </a:t>
                      </a:r>
                      <a:r>
                        <a:rPr lang="en-US" altLang="zh-CN" dirty="0"/>
                        <a:t>】</a:t>
                      </a:r>
                      <a:endParaRPr lang="zh-CN" altLang="en-US" dirty="0"/>
                    </a:p>
                  </a:txBody>
                  <a:tcPr/>
                </a:tc>
                <a:extLst>
                  <a:ext uri="{0D108BD9-81ED-4DB2-BD59-A6C34878D82A}">
                    <a16:rowId xmlns:a16="http://schemas.microsoft.com/office/drawing/2014/main" val="1314797843"/>
                  </a:ext>
                </a:extLst>
              </a:tr>
              <a:tr h="500284">
                <a:tc>
                  <a:txBody>
                    <a:bodyPr/>
                    <a:lstStyle/>
                    <a:p>
                      <a:r>
                        <a:rPr lang="en-US" altLang="zh-CN" dirty="0"/>
                        <a:t>2</a:t>
                      </a:r>
                      <a:endParaRPr lang="zh-CN" altLang="en-US" dirty="0"/>
                    </a:p>
                  </a:txBody>
                  <a:tcPr/>
                </a:tc>
                <a:tc>
                  <a:txBody>
                    <a:bodyPr/>
                    <a:lstStyle/>
                    <a:p>
                      <a:r>
                        <a:rPr lang="en-US" altLang="zh-CN" dirty="0"/>
                        <a:t>【</a:t>
                      </a:r>
                      <a:r>
                        <a:rPr lang="zh-CN" altLang="en-US" dirty="0"/>
                        <a:t>分红险，养老险</a:t>
                      </a:r>
                      <a:r>
                        <a:rPr lang="en-US" altLang="zh-CN" dirty="0"/>
                        <a:t>】</a:t>
                      </a:r>
                      <a:endParaRPr lang="zh-CN" altLang="en-US" dirty="0"/>
                    </a:p>
                  </a:txBody>
                  <a:tcPr/>
                </a:tc>
                <a:extLst>
                  <a:ext uri="{0D108BD9-81ED-4DB2-BD59-A6C34878D82A}">
                    <a16:rowId xmlns:a16="http://schemas.microsoft.com/office/drawing/2014/main" val="552950000"/>
                  </a:ext>
                </a:extLst>
              </a:tr>
              <a:tr h="500284">
                <a:tc>
                  <a:txBody>
                    <a:bodyPr/>
                    <a:lstStyle/>
                    <a:p>
                      <a:r>
                        <a:rPr lang="en-US" altLang="zh-CN" dirty="0"/>
                        <a:t>3</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813204664"/>
                  </a:ext>
                </a:extLst>
              </a:tr>
            </a:tbl>
          </a:graphicData>
        </a:graphic>
      </p:graphicFrame>
      <p:sp>
        <p:nvSpPr>
          <p:cNvPr id="16" name="文本框 15">
            <a:extLst>
              <a:ext uri="{FF2B5EF4-FFF2-40B4-BE49-F238E27FC236}">
                <a16:creationId xmlns:a16="http://schemas.microsoft.com/office/drawing/2014/main" id="{0DC7D1F0-2D13-BA44-BA0B-60C5C1321CB0}"/>
              </a:ext>
            </a:extLst>
          </p:cNvPr>
          <p:cNvSpPr txBox="1"/>
          <p:nvPr/>
        </p:nvSpPr>
        <p:spPr>
          <a:xfrm>
            <a:off x="1242875" y="4802338"/>
            <a:ext cx="3197350" cy="369332"/>
          </a:xfrm>
          <a:prstGeom prst="rect">
            <a:avLst/>
          </a:prstGeom>
          <a:noFill/>
        </p:spPr>
        <p:txBody>
          <a:bodyPr wrap="none" rtlCol="0">
            <a:spAutoFit/>
          </a:bodyPr>
          <a:lstStyle/>
          <a:p>
            <a:r>
              <a:rPr kumimoji="1" lang="zh-CN" altLang="en-US" dirty="0"/>
              <a:t>比如</a:t>
            </a:r>
            <a:r>
              <a:rPr lang="en-US" altLang="zh-CN" dirty="0" err="1"/>
              <a:t>Apriori</a:t>
            </a:r>
            <a:r>
              <a:rPr lang="zh-CN" altLang="zh-CN" dirty="0"/>
              <a:t>，</a:t>
            </a:r>
            <a:r>
              <a:rPr lang="en-US" altLang="zh-CN" dirty="0" err="1"/>
              <a:t>FPGrowth</a:t>
            </a:r>
            <a:r>
              <a:rPr lang="zh-CN" altLang="zh-CN" dirty="0"/>
              <a:t>算法</a:t>
            </a:r>
            <a:r>
              <a:rPr lang="zh-CN" altLang="en-US" dirty="0"/>
              <a:t>等</a:t>
            </a:r>
            <a:r>
              <a:rPr lang="zh-CN" altLang="zh-CN" dirty="0"/>
              <a:t> </a:t>
            </a:r>
            <a:endParaRPr kumimoji="1" lang="zh-CN" altLang="en-US" dirty="0"/>
          </a:p>
        </p:txBody>
      </p:sp>
    </p:spTree>
    <p:extLst>
      <p:ext uri="{BB962C8B-B14F-4D97-AF65-F5344CB8AC3E}">
        <p14:creationId xmlns:p14="http://schemas.microsoft.com/office/powerpoint/2010/main" val="437017239"/>
      </p:ext>
    </p:extLst>
  </p:cSld>
  <p:clrMapOvr>
    <a:masterClrMapping/>
  </p:clrMapOvr>
  <p:transition spd="slow" advTm="2000">
    <p:wip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灰商务工作汇报PPT模板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4677</TotalTime>
  <Words>2018</Words>
  <Application>Microsoft Macintosh PowerPoint</Application>
  <PresentationFormat>宽屏</PresentationFormat>
  <Paragraphs>315</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等线</vt:lpstr>
      <vt:lpstr>思源黑体 CN Bold</vt:lpstr>
      <vt:lpstr>Microsoft YaHei</vt:lpstr>
      <vt:lpstr>Microsoft YaHei</vt:lpstr>
      <vt:lpstr>Arial Unicode MS</vt:lpstr>
      <vt:lpstr>Arial</vt:lpstr>
      <vt:lpstr>Calibri</vt:lpstr>
      <vt:lpstr>Calibri Light</vt:lpstr>
      <vt:lpstr>Cambria</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蓝灰商务工作汇报PPT模板2</dc:title>
  <dc:creator>andy</dc:creator>
  <cp:lastModifiedBy>yeziapp</cp:lastModifiedBy>
  <cp:revision>665</cp:revision>
  <dcterms:created xsi:type="dcterms:W3CDTF">2019-04-09T06:58:04Z</dcterms:created>
  <dcterms:modified xsi:type="dcterms:W3CDTF">2019-08-27T09:23:09Z</dcterms:modified>
</cp:coreProperties>
</file>